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15"/>
  </p:notesMasterIdLst>
  <p:handoutMasterIdLst>
    <p:handoutMasterId r:id="rId116"/>
  </p:handoutMasterIdLst>
  <p:sldIdLst>
    <p:sldId id="1375" r:id="rId2"/>
    <p:sldId id="1383" r:id="rId3"/>
    <p:sldId id="1398" r:id="rId4"/>
    <p:sldId id="1184" r:id="rId5"/>
    <p:sldId id="1399" r:id="rId6"/>
    <p:sldId id="1185" r:id="rId7"/>
    <p:sldId id="1400" r:id="rId8"/>
    <p:sldId id="1295" r:id="rId9"/>
    <p:sldId id="1299" r:id="rId10"/>
    <p:sldId id="1401" r:id="rId11"/>
    <p:sldId id="1402" r:id="rId12"/>
    <p:sldId id="1403" r:id="rId13"/>
    <p:sldId id="1404" r:id="rId14"/>
    <p:sldId id="1418" r:id="rId15"/>
    <p:sldId id="1405" r:id="rId16"/>
    <p:sldId id="1406" r:id="rId17"/>
    <p:sldId id="1433" r:id="rId18"/>
    <p:sldId id="1407" r:id="rId19"/>
    <p:sldId id="1408" r:id="rId20"/>
    <p:sldId id="1412" r:id="rId21"/>
    <p:sldId id="1411" r:id="rId22"/>
    <p:sldId id="1413" r:id="rId23"/>
    <p:sldId id="1409" r:id="rId24"/>
    <p:sldId id="1414" r:id="rId25"/>
    <p:sldId id="1415" r:id="rId26"/>
    <p:sldId id="1416" r:id="rId27"/>
    <p:sldId id="1300" r:id="rId28"/>
    <p:sldId id="1301" r:id="rId29"/>
    <p:sldId id="1302" r:id="rId30"/>
    <p:sldId id="1394" r:id="rId31"/>
    <p:sldId id="1377" r:id="rId32"/>
    <p:sldId id="1189" r:id="rId33"/>
    <p:sldId id="1190" r:id="rId34"/>
    <p:sldId id="1191" r:id="rId35"/>
    <p:sldId id="1421" r:id="rId36"/>
    <p:sldId id="1422" r:id="rId37"/>
    <p:sldId id="1432" r:id="rId38"/>
    <p:sldId id="1431" r:id="rId39"/>
    <p:sldId id="1425" r:id="rId40"/>
    <p:sldId id="1426" r:id="rId41"/>
    <p:sldId id="1423" r:id="rId42"/>
    <p:sldId id="1424" r:id="rId43"/>
    <p:sldId id="1429" r:id="rId44"/>
    <p:sldId id="1428" r:id="rId45"/>
    <p:sldId id="1427" r:id="rId46"/>
    <p:sldId id="1033" r:id="rId47"/>
    <p:sldId id="1034" r:id="rId48"/>
    <p:sldId id="1417" r:id="rId49"/>
    <p:sldId id="1419" r:id="rId50"/>
    <p:sldId id="1036" r:id="rId51"/>
    <p:sldId id="1393" r:id="rId52"/>
    <p:sldId id="1437" r:id="rId53"/>
    <p:sldId id="1458" r:id="rId54"/>
    <p:sldId id="1040" r:id="rId55"/>
    <p:sldId id="1435" r:id="rId56"/>
    <p:sldId id="1439" r:id="rId57"/>
    <p:sldId id="1438" r:id="rId58"/>
    <p:sldId id="1442" r:id="rId59"/>
    <p:sldId id="1436" r:id="rId60"/>
    <p:sldId id="1443" r:id="rId61"/>
    <p:sldId id="1042" r:id="rId62"/>
    <p:sldId id="1444" r:id="rId63"/>
    <p:sldId id="1043" r:id="rId64"/>
    <p:sldId id="1445" r:id="rId65"/>
    <p:sldId id="1041" r:id="rId66"/>
    <p:sldId id="1044" r:id="rId67"/>
    <p:sldId id="1392" r:id="rId68"/>
    <p:sldId id="1047" r:id="rId69"/>
    <p:sldId id="1048" r:id="rId70"/>
    <p:sldId id="1446" r:id="rId71"/>
    <p:sldId id="1050" r:id="rId72"/>
    <p:sldId id="1051" r:id="rId73"/>
    <p:sldId id="1052" r:id="rId74"/>
    <p:sldId id="1053" r:id="rId75"/>
    <p:sldId id="1066" r:id="rId76"/>
    <p:sldId id="1049" r:id="rId77"/>
    <p:sldId id="1054" r:id="rId78"/>
    <p:sldId id="1067" r:id="rId79"/>
    <p:sldId id="1068" r:id="rId80"/>
    <p:sldId id="1397" r:id="rId81"/>
    <p:sldId id="1057" r:id="rId82"/>
    <p:sldId id="1373" r:id="rId83"/>
    <p:sldId id="1376" r:id="rId84"/>
    <p:sldId id="1380" r:id="rId85"/>
    <p:sldId id="1197" r:id="rId86"/>
    <p:sldId id="1441" r:id="rId87"/>
    <p:sldId id="1390" r:id="rId88"/>
    <p:sldId id="1459" r:id="rId89"/>
    <p:sldId id="1387" r:id="rId90"/>
    <p:sldId id="1388" r:id="rId91"/>
    <p:sldId id="1386" r:id="rId92"/>
    <p:sldId id="1389" r:id="rId93"/>
    <p:sldId id="1064" r:id="rId94"/>
    <p:sldId id="1065" r:id="rId95"/>
    <p:sldId id="1199" r:id="rId96"/>
    <p:sldId id="1395" r:id="rId97"/>
    <p:sldId id="1447" r:id="rId98"/>
    <p:sldId id="1448" r:id="rId99"/>
    <p:sldId id="1449" r:id="rId100"/>
    <p:sldId id="1450" r:id="rId101"/>
    <p:sldId id="1073" r:id="rId102"/>
    <p:sldId id="1451" r:id="rId103"/>
    <p:sldId id="1452" r:id="rId104"/>
    <p:sldId id="1453" r:id="rId105"/>
    <p:sldId id="1454" r:id="rId106"/>
    <p:sldId id="1455" r:id="rId107"/>
    <p:sldId id="1456" r:id="rId108"/>
    <p:sldId id="1206" r:id="rId109"/>
    <p:sldId id="1307" r:id="rId110"/>
    <p:sldId id="1205" r:id="rId111"/>
    <p:sldId id="1324" r:id="rId112"/>
    <p:sldId id="1385" r:id="rId113"/>
    <p:sldId id="1457" r:id="rId114"/>
  </p:sldIdLst>
  <p:sldSz cx="9144000" cy="6858000" type="screen4x3"/>
  <p:notesSz cx="10233025" cy="7102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6EA"/>
    <a:srgbClr val="FAE2F6"/>
    <a:srgbClr val="170981"/>
    <a:srgbClr val="121328"/>
    <a:srgbClr val="D7FDF9"/>
    <a:srgbClr val="003366"/>
    <a:srgbClr val="0066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2" autoAdjust="0"/>
    <p:restoredTop sz="88166" autoAdjust="0"/>
  </p:normalViewPr>
  <p:slideViewPr>
    <p:cSldViewPr>
      <p:cViewPr varScale="1">
        <p:scale>
          <a:sx n="62" d="100"/>
          <a:sy n="62" d="100"/>
        </p:scale>
        <p:origin x="1662" y="60"/>
      </p:cViewPr>
      <p:guideLst>
        <p:guide orient="horz" pos="4319"/>
        <p:guide pos="575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530" y="-72"/>
      </p:cViewPr>
      <p:guideLst>
        <p:guide orient="horz" pos="2238"/>
        <p:guide pos="3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4.xml"/><Relationship Id="rId3" Type="http://schemas.openxmlformats.org/officeDocument/2006/relationships/slide" Target="slides/slide30.xml"/><Relationship Id="rId7" Type="http://schemas.openxmlformats.org/officeDocument/2006/relationships/slide" Target="slides/slide93.xml"/><Relationship Id="rId12" Type="http://schemas.openxmlformats.org/officeDocument/2006/relationships/slide" Target="slides/slide110.xml"/><Relationship Id="rId2" Type="http://schemas.openxmlformats.org/officeDocument/2006/relationships/slide" Target="slides/slide6.xml"/><Relationship Id="rId1" Type="http://schemas.openxmlformats.org/officeDocument/2006/relationships/slide" Target="slides/slide2.xml"/><Relationship Id="rId6" Type="http://schemas.openxmlformats.org/officeDocument/2006/relationships/slide" Target="slides/slide59.xml"/><Relationship Id="rId11" Type="http://schemas.openxmlformats.org/officeDocument/2006/relationships/slide" Target="slides/slide108.xml"/><Relationship Id="rId5" Type="http://schemas.openxmlformats.org/officeDocument/2006/relationships/slide" Target="slides/slide46.xml"/><Relationship Id="rId10" Type="http://schemas.openxmlformats.org/officeDocument/2006/relationships/slide" Target="slides/slide101.xml"/><Relationship Id="rId4" Type="http://schemas.openxmlformats.org/officeDocument/2006/relationships/slide" Target="slides/slide34.xml"/><Relationship Id="rId9" Type="http://schemas.openxmlformats.org/officeDocument/2006/relationships/slide" Target="slides/slide9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EDB60-2122-4492-AA8C-632F674A797C}" type="doc">
      <dgm:prSet loTypeId="urn:microsoft.com/office/officeart/2005/8/layout/venn2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4CF276-9ED1-41F1-8C21-700588342547}">
      <dgm:prSet phldrT="[Text]" custT="1"/>
      <dgm:spPr/>
      <dgm:t>
        <a:bodyPr/>
        <a:lstStyle/>
        <a:p>
          <a:r>
            <a:rPr lang="en-US" sz="1800" b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Freq itemset</a:t>
          </a:r>
          <a:endParaRPr lang="en-US" sz="1800" b="1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3F4CA6-E6D2-4A29-AC93-47F420CD16E1}" type="parTrans" cxnId="{A7D4A741-5D4B-4663-811F-87033607E993}">
      <dgm:prSet/>
      <dgm:spPr/>
      <dgm:t>
        <a:bodyPr/>
        <a:lstStyle/>
        <a:p>
          <a:endParaRPr lang="en-US" sz="2800" b="1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C43F29-689B-4EB6-BF1C-1E7F0E3C81D3}" type="sibTrans" cxnId="{A7D4A741-5D4B-4663-811F-87033607E993}">
      <dgm:prSet/>
      <dgm:spPr/>
      <dgm:t>
        <a:bodyPr/>
        <a:lstStyle/>
        <a:p>
          <a:endParaRPr lang="en-US" sz="2800" b="1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B4CEA5-2E4B-4FC1-AB1D-2B9DEA82977B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Closed </a:t>
          </a:r>
          <a:r>
            <a:rPr lang="en-US" sz="18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Freq</a:t>
          </a:r>
          <a:r>
            <a:rPr lang="en-US" sz="1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itemset</a:t>
          </a:r>
          <a:endParaRPr lang="en-US" sz="1800" b="1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C05216-0978-4B8C-8319-2B80FAA675BC}" type="parTrans" cxnId="{EF7864D3-4DEF-4357-A2C7-E30512F2CE0F}">
      <dgm:prSet/>
      <dgm:spPr/>
      <dgm:t>
        <a:bodyPr/>
        <a:lstStyle/>
        <a:p>
          <a:endParaRPr lang="en-US" sz="2800" b="1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19D6CA-8B45-45AC-8853-BC1D25EEC871}" type="sibTrans" cxnId="{EF7864D3-4DEF-4357-A2C7-E30512F2CE0F}">
      <dgm:prSet/>
      <dgm:spPr/>
      <dgm:t>
        <a:bodyPr/>
        <a:lstStyle/>
        <a:p>
          <a:endParaRPr lang="en-US" sz="2800" b="1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52E1A0-C3A8-48D2-B247-B31AD7C2DCB3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Max </a:t>
          </a:r>
          <a:r>
            <a:rPr lang="en-US" sz="18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Freq</a:t>
          </a:r>
          <a:r>
            <a:rPr lang="en-US" sz="1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Itemset</a:t>
          </a:r>
          <a:endParaRPr lang="en-US" sz="1800" b="1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8FE579-E297-4EE6-AE06-DE92D3D4D3B6}" type="parTrans" cxnId="{32455F8B-51B7-451B-B256-1140F270AC25}">
      <dgm:prSet/>
      <dgm:spPr/>
      <dgm:t>
        <a:bodyPr/>
        <a:lstStyle/>
        <a:p>
          <a:endParaRPr lang="en-US" sz="2800" b="1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6441CB-0D9E-4F40-9EC4-F33D0DE0F198}" type="sibTrans" cxnId="{32455F8B-51B7-451B-B256-1140F270AC25}">
      <dgm:prSet/>
      <dgm:spPr/>
      <dgm:t>
        <a:bodyPr/>
        <a:lstStyle/>
        <a:p>
          <a:endParaRPr lang="en-US" sz="2800" b="1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AB5F67-FB55-4B38-9EC0-E0547FB9E465}" type="pres">
      <dgm:prSet presAssocID="{74EEDB60-2122-4492-AA8C-632F674A797C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61959A-27DB-4B47-8F29-ED2F45E9E827}" type="pres">
      <dgm:prSet presAssocID="{74EEDB60-2122-4492-AA8C-632F674A797C}" presName="comp1" presStyleCnt="0"/>
      <dgm:spPr/>
    </dgm:pt>
    <dgm:pt modelId="{8EC30E94-EBE4-4443-B81F-9C8467E8FC63}" type="pres">
      <dgm:prSet presAssocID="{74EEDB60-2122-4492-AA8C-632F674A797C}" presName="circle1" presStyleLbl="node1" presStyleIdx="0" presStyleCnt="3" custLinFactNeighborY="1064"/>
      <dgm:spPr/>
      <dgm:t>
        <a:bodyPr/>
        <a:lstStyle/>
        <a:p>
          <a:endParaRPr lang="en-US"/>
        </a:p>
      </dgm:t>
    </dgm:pt>
    <dgm:pt modelId="{6D6AD52D-A767-41B8-BE44-C3D0F5D09F1B}" type="pres">
      <dgm:prSet presAssocID="{74EEDB60-2122-4492-AA8C-632F674A797C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1D29B-31AC-4D87-B4B8-B5A6202FEC9D}" type="pres">
      <dgm:prSet presAssocID="{74EEDB60-2122-4492-AA8C-632F674A797C}" presName="comp2" presStyleCnt="0"/>
      <dgm:spPr/>
    </dgm:pt>
    <dgm:pt modelId="{657D5C72-D83F-42A0-91DA-DB979A2BC6AC}" type="pres">
      <dgm:prSet presAssocID="{74EEDB60-2122-4492-AA8C-632F674A797C}" presName="circle2" presStyleLbl="node1" presStyleIdx="1" presStyleCnt="3"/>
      <dgm:spPr/>
      <dgm:t>
        <a:bodyPr/>
        <a:lstStyle/>
        <a:p>
          <a:endParaRPr lang="en-US"/>
        </a:p>
      </dgm:t>
    </dgm:pt>
    <dgm:pt modelId="{C707AC64-BF6E-4519-81BC-66CBDEE82B6F}" type="pres">
      <dgm:prSet presAssocID="{74EEDB60-2122-4492-AA8C-632F674A797C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7BF534-F7AF-4000-8D16-61E7143C1B27}" type="pres">
      <dgm:prSet presAssocID="{74EEDB60-2122-4492-AA8C-632F674A797C}" presName="comp3" presStyleCnt="0"/>
      <dgm:spPr/>
    </dgm:pt>
    <dgm:pt modelId="{DD4FE1D4-19F9-4C95-8720-75F9B07B3177}" type="pres">
      <dgm:prSet presAssocID="{74EEDB60-2122-4492-AA8C-632F674A797C}" presName="circle3" presStyleLbl="node1" presStyleIdx="2" presStyleCnt="3"/>
      <dgm:spPr/>
      <dgm:t>
        <a:bodyPr/>
        <a:lstStyle/>
        <a:p>
          <a:endParaRPr lang="en-US"/>
        </a:p>
      </dgm:t>
    </dgm:pt>
    <dgm:pt modelId="{D2AD7652-3B95-48B5-A8D4-BF3FD3C43779}" type="pres">
      <dgm:prSet presAssocID="{74EEDB60-2122-4492-AA8C-632F674A797C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6E021E-D970-4F75-9484-AC0BA7D39986}" type="presOf" srcId="{6952E1A0-C3A8-48D2-B247-B31AD7C2DCB3}" destId="{D2AD7652-3B95-48B5-A8D4-BF3FD3C43779}" srcOrd="1" destOrd="0" presId="urn:microsoft.com/office/officeart/2005/8/layout/venn2"/>
    <dgm:cxn modelId="{8BD33D30-8FDC-4E04-B502-3BC5805A33B2}" type="presOf" srcId="{6952E1A0-C3A8-48D2-B247-B31AD7C2DCB3}" destId="{DD4FE1D4-19F9-4C95-8720-75F9B07B3177}" srcOrd="0" destOrd="0" presId="urn:microsoft.com/office/officeart/2005/8/layout/venn2"/>
    <dgm:cxn modelId="{A7D4A741-5D4B-4663-811F-87033607E993}" srcId="{74EEDB60-2122-4492-AA8C-632F674A797C}" destId="{D24CF276-9ED1-41F1-8C21-700588342547}" srcOrd="0" destOrd="0" parTransId="{923F4CA6-E6D2-4A29-AC93-47F420CD16E1}" sibTransId="{4AC43F29-689B-4EB6-BF1C-1E7F0E3C81D3}"/>
    <dgm:cxn modelId="{36268FCB-6505-4260-8051-43468FB8A48D}" type="presOf" srcId="{55B4CEA5-2E4B-4FC1-AB1D-2B9DEA82977B}" destId="{657D5C72-D83F-42A0-91DA-DB979A2BC6AC}" srcOrd="0" destOrd="0" presId="urn:microsoft.com/office/officeart/2005/8/layout/venn2"/>
    <dgm:cxn modelId="{14FA8EF5-4352-4A89-AF6A-1F4A0497BFAA}" type="presOf" srcId="{74EEDB60-2122-4492-AA8C-632F674A797C}" destId="{94AB5F67-FB55-4B38-9EC0-E0547FB9E465}" srcOrd="0" destOrd="0" presId="urn:microsoft.com/office/officeart/2005/8/layout/venn2"/>
    <dgm:cxn modelId="{77CE0EE6-A787-4132-A854-F646AAEA76EF}" type="presOf" srcId="{55B4CEA5-2E4B-4FC1-AB1D-2B9DEA82977B}" destId="{C707AC64-BF6E-4519-81BC-66CBDEE82B6F}" srcOrd="1" destOrd="0" presId="urn:microsoft.com/office/officeart/2005/8/layout/venn2"/>
    <dgm:cxn modelId="{2C84BFED-727A-44AA-9D8C-D51B1559D7BD}" type="presOf" srcId="{D24CF276-9ED1-41F1-8C21-700588342547}" destId="{6D6AD52D-A767-41B8-BE44-C3D0F5D09F1B}" srcOrd="1" destOrd="0" presId="urn:microsoft.com/office/officeart/2005/8/layout/venn2"/>
    <dgm:cxn modelId="{32455F8B-51B7-451B-B256-1140F270AC25}" srcId="{74EEDB60-2122-4492-AA8C-632F674A797C}" destId="{6952E1A0-C3A8-48D2-B247-B31AD7C2DCB3}" srcOrd="2" destOrd="0" parTransId="{768FE579-E297-4EE6-AE06-DE92D3D4D3B6}" sibTransId="{F86441CB-0D9E-4F40-9EC4-F33D0DE0F198}"/>
    <dgm:cxn modelId="{006F2C47-EDE0-42A4-97F7-4F65F52AC407}" type="presOf" srcId="{D24CF276-9ED1-41F1-8C21-700588342547}" destId="{8EC30E94-EBE4-4443-B81F-9C8467E8FC63}" srcOrd="0" destOrd="0" presId="urn:microsoft.com/office/officeart/2005/8/layout/venn2"/>
    <dgm:cxn modelId="{EF7864D3-4DEF-4357-A2C7-E30512F2CE0F}" srcId="{74EEDB60-2122-4492-AA8C-632F674A797C}" destId="{55B4CEA5-2E4B-4FC1-AB1D-2B9DEA82977B}" srcOrd="1" destOrd="0" parTransId="{C1C05216-0978-4B8C-8319-2B80FAA675BC}" sibTransId="{BA19D6CA-8B45-45AC-8853-BC1D25EEC871}"/>
    <dgm:cxn modelId="{E264548D-E86D-4A70-B1D4-1E095FFD96A3}" type="presParOf" srcId="{94AB5F67-FB55-4B38-9EC0-E0547FB9E465}" destId="{C361959A-27DB-4B47-8F29-ED2F45E9E827}" srcOrd="0" destOrd="0" presId="urn:microsoft.com/office/officeart/2005/8/layout/venn2"/>
    <dgm:cxn modelId="{0E1AA3A5-23D5-453C-8475-CBA974701012}" type="presParOf" srcId="{C361959A-27DB-4B47-8F29-ED2F45E9E827}" destId="{8EC30E94-EBE4-4443-B81F-9C8467E8FC63}" srcOrd="0" destOrd="0" presId="urn:microsoft.com/office/officeart/2005/8/layout/venn2"/>
    <dgm:cxn modelId="{968CE1A1-0899-4CE2-9051-D8FABD926B3F}" type="presParOf" srcId="{C361959A-27DB-4B47-8F29-ED2F45E9E827}" destId="{6D6AD52D-A767-41B8-BE44-C3D0F5D09F1B}" srcOrd="1" destOrd="0" presId="urn:microsoft.com/office/officeart/2005/8/layout/venn2"/>
    <dgm:cxn modelId="{8E7DFF7F-F734-43FD-95DC-325923C3E1AF}" type="presParOf" srcId="{94AB5F67-FB55-4B38-9EC0-E0547FB9E465}" destId="{2FA1D29B-31AC-4D87-B4B8-B5A6202FEC9D}" srcOrd="1" destOrd="0" presId="urn:microsoft.com/office/officeart/2005/8/layout/venn2"/>
    <dgm:cxn modelId="{6FCE54FC-B151-4499-81CA-682F84672437}" type="presParOf" srcId="{2FA1D29B-31AC-4D87-B4B8-B5A6202FEC9D}" destId="{657D5C72-D83F-42A0-91DA-DB979A2BC6AC}" srcOrd="0" destOrd="0" presId="urn:microsoft.com/office/officeart/2005/8/layout/venn2"/>
    <dgm:cxn modelId="{1B3101AD-3EFD-4F8B-BB24-85C3608EB567}" type="presParOf" srcId="{2FA1D29B-31AC-4D87-B4B8-B5A6202FEC9D}" destId="{C707AC64-BF6E-4519-81BC-66CBDEE82B6F}" srcOrd="1" destOrd="0" presId="urn:microsoft.com/office/officeart/2005/8/layout/venn2"/>
    <dgm:cxn modelId="{9B5BE8BE-A7C3-40AC-AE4F-18258E85709A}" type="presParOf" srcId="{94AB5F67-FB55-4B38-9EC0-E0547FB9E465}" destId="{B77BF534-F7AF-4000-8D16-61E7143C1B27}" srcOrd="2" destOrd="0" presId="urn:microsoft.com/office/officeart/2005/8/layout/venn2"/>
    <dgm:cxn modelId="{FD0031D0-8852-4DFB-A121-5ACEC4DEBA8E}" type="presParOf" srcId="{B77BF534-F7AF-4000-8D16-61E7143C1B27}" destId="{DD4FE1D4-19F9-4C95-8720-75F9B07B3177}" srcOrd="0" destOrd="0" presId="urn:microsoft.com/office/officeart/2005/8/layout/venn2"/>
    <dgm:cxn modelId="{15AFBD9C-0987-402F-9318-A3C9990337B7}" type="presParOf" srcId="{B77BF534-F7AF-4000-8D16-61E7143C1B27}" destId="{D2AD7652-3B95-48B5-A8D4-BF3FD3C4377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30E94-EBE4-4443-B81F-9C8467E8FC63}">
      <dsp:nvSpPr>
        <dsp:cNvPr id="0" name=""/>
        <dsp:cNvSpPr/>
      </dsp:nvSpPr>
      <dsp:spPr>
        <a:xfrm>
          <a:off x="1066800" y="0"/>
          <a:ext cx="3581400" cy="358140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Freq itemset</a:t>
          </a:r>
          <a:endParaRPr lang="en-US" sz="1800" b="1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1650" y="179069"/>
        <a:ext cx="1251699" cy="537210"/>
      </dsp:txXfrm>
    </dsp:sp>
    <dsp:sp modelId="{657D5C72-D83F-42A0-91DA-DB979A2BC6AC}">
      <dsp:nvSpPr>
        <dsp:cNvPr id="0" name=""/>
        <dsp:cNvSpPr/>
      </dsp:nvSpPr>
      <dsp:spPr>
        <a:xfrm>
          <a:off x="1514474" y="895349"/>
          <a:ext cx="2686050" cy="2686050"/>
        </a:xfrm>
        <a:prstGeom prst="ellipse">
          <a:avLst/>
        </a:prstGeom>
        <a:gradFill rotWithShape="0">
          <a:gsLst>
            <a:gs pos="0">
              <a:schemeClr val="accent5">
                <a:hueOff val="-3161725"/>
                <a:satOff val="15415"/>
                <a:lumOff val="-17354"/>
                <a:alphaOff val="0"/>
                <a:shade val="51000"/>
                <a:satMod val="130000"/>
              </a:schemeClr>
            </a:gs>
            <a:gs pos="80000">
              <a:schemeClr val="accent5">
                <a:hueOff val="-3161725"/>
                <a:satOff val="15415"/>
                <a:lumOff val="-17354"/>
                <a:alphaOff val="0"/>
                <a:shade val="93000"/>
                <a:satMod val="130000"/>
              </a:schemeClr>
            </a:gs>
            <a:gs pos="100000">
              <a:schemeClr val="accent5">
                <a:hueOff val="-3161725"/>
                <a:satOff val="15415"/>
                <a:lumOff val="-1735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Closed </a:t>
          </a:r>
          <a:r>
            <a:rPr lang="en-US" sz="1800" b="1" kern="1200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Freq</a:t>
          </a:r>
          <a:r>
            <a:rPr lang="en-US" sz="18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itemset</a:t>
          </a:r>
          <a:endParaRPr lang="en-US" sz="1800" b="1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1650" y="1063228"/>
        <a:ext cx="1251699" cy="503634"/>
      </dsp:txXfrm>
    </dsp:sp>
    <dsp:sp modelId="{DD4FE1D4-19F9-4C95-8720-75F9B07B3177}">
      <dsp:nvSpPr>
        <dsp:cNvPr id="0" name=""/>
        <dsp:cNvSpPr/>
      </dsp:nvSpPr>
      <dsp:spPr>
        <a:xfrm>
          <a:off x="1962150" y="1790700"/>
          <a:ext cx="1790700" cy="1790700"/>
        </a:xfrm>
        <a:prstGeom prst="ellipse">
          <a:avLst/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Max </a:t>
          </a:r>
          <a:r>
            <a:rPr lang="en-US" sz="1800" b="1" kern="1200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Freq</a:t>
          </a:r>
          <a:r>
            <a:rPr lang="en-US" sz="18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Itemset</a:t>
          </a:r>
          <a:endParaRPr lang="en-US" sz="1800" b="1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24391" y="2238375"/>
        <a:ext cx="1266216" cy="895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20" tIns="49061" rIns="98120" bIns="49061" numCol="1" anchor="t" anchorCtr="0" compatLnSpc="1">
            <a:prstTxWarp prst="textNoShape">
              <a:avLst/>
            </a:prstTxWarp>
          </a:bodyPr>
          <a:lstStyle>
            <a:lvl1pPr defTabSz="980445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20" tIns="49061" rIns="98120" bIns="49061" numCol="1" anchor="t" anchorCtr="0" compatLnSpc="1">
            <a:prstTxWarp prst="textNoShape">
              <a:avLst/>
            </a:prstTxWarp>
          </a:bodyPr>
          <a:lstStyle>
            <a:lvl1pPr algn="r" defTabSz="980445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6875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20" tIns="49061" rIns="98120" bIns="49061" numCol="1" anchor="b" anchorCtr="0" compatLnSpc="1">
            <a:prstTxWarp prst="textNoShape">
              <a:avLst/>
            </a:prstTxWarp>
          </a:bodyPr>
          <a:lstStyle>
            <a:lvl1pPr defTabSz="980445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6875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20" tIns="49061" rIns="98120" bIns="49061" numCol="1" anchor="b" anchorCtr="0" compatLnSpc="1">
            <a:prstTxWarp prst="textNoShape">
              <a:avLst/>
            </a:prstTxWarp>
          </a:bodyPr>
          <a:lstStyle>
            <a:lvl1pPr algn="r" defTabSz="980445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10CC421-AED9-4B34-97EF-D8E83E9AB6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280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20" tIns="49061" rIns="98120" bIns="49061" numCol="1" anchor="t" anchorCtr="0" compatLnSpc="1">
            <a:prstTxWarp prst="textNoShape">
              <a:avLst/>
            </a:prstTxWarp>
          </a:bodyPr>
          <a:lstStyle>
            <a:lvl1pPr defTabSz="980445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20" tIns="49061" rIns="98120" bIns="49061" numCol="1" anchor="t" anchorCtr="0" compatLnSpc="1">
            <a:prstTxWarp prst="textNoShape">
              <a:avLst/>
            </a:prstTxWarp>
          </a:bodyPr>
          <a:lstStyle>
            <a:lvl1pPr algn="r" defTabSz="980445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0100" y="531813"/>
            <a:ext cx="3552825" cy="2663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5250" y="3373438"/>
            <a:ext cx="7502525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20" tIns="49061" rIns="98120" bIns="49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6875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20" tIns="49061" rIns="98120" bIns="49061" numCol="1" anchor="b" anchorCtr="0" compatLnSpc="1">
            <a:prstTxWarp prst="textNoShape">
              <a:avLst/>
            </a:prstTxWarp>
          </a:bodyPr>
          <a:lstStyle>
            <a:lvl1pPr defTabSz="980445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6875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120" tIns="49061" rIns="98120" bIns="49061" numCol="1" anchor="b" anchorCtr="0" compatLnSpc="1">
            <a:prstTxWarp prst="textNoShape">
              <a:avLst/>
            </a:prstTxWarp>
          </a:bodyPr>
          <a:lstStyle>
            <a:lvl1pPr algn="r" defTabSz="980445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44663CD-9E8E-4F0F-8C5B-C01B22773A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1342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69134F-986C-4135-A697-C3DBA61C3D9E}" type="slidenum">
              <a:rPr lang="en-US" altLang="en-US" sz="1300" smtClean="0"/>
              <a:pPr>
                <a:spcBef>
                  <a:spcPct val="0"/>
                </a:spcBef>
              </a:pPr>
              <a:t>1</a:t>
            </a:fld>
            <a:endParaRPr lang="en-US" altLang="en-US" sz="1300" smtClean="0"/>
          </a:p>
        </p:txBody>
      </p:sp>
      <p:sp>
        <p:nvSpPr>
          <p:cNvPr id="17411" name="Rectangle 7"/>
          <p:cNvSpPr txBox="1">
            <a:spLocks noGrp="1" noChangeArrowheads="1"/>
          </p:cNvSpPr>
          <p:nvPr/>
        </p:nvSpPr>
        <p:spPr bwMode="auto">
          <a:xfrm>
            <a:off x="5797550" y="6746875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0" tIns="49521" rIns="99040" bIns="49521" anchor="b"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338AEBD0-E9F2-41B1-BEDF-CBCE95C64ACC}" type="slidenum">
              <a:rPr lang="zh-CN" altLang="en-US"/>
              <a:pPr algn="r"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0" tIns="49521" rIns="99040" bIns="49521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576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B9ADBA-AE5D-4F4D-A5CA-2FC07B5926FF}" type="slidenum">
              <a:rPr lang="en-US" altLang="en-US" sz="1300" smtClean="0"/>
              <a:pPr>
                <a:spcBef>
                  <a:spcPct val="0"/>
                </a:spcBef>
              </a:pPr>
              <a:t>30</a:t>
            </a:fld>
            <a:endParaRPr lang="en-US" altLang="en-US" sz="130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75657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449C989-6A1F-492A-90A1-2CBFE8E899DE}" type="slidenum">
              <a:rPr lang="en-US" altLang="en-US" sz="1300" smtClean="0"/>
              <a:pPr>
                <a:spcBef>
                  <a:spcPct val="0"/>
                </a:spcBef>
              </a:pPr>
              <a:t>31</a:t>
            </a:fld>
            <a:endParaRPr lang="en-US" altLang="en-US" sz="130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3978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82386D-2076-42AA-8DF0-147ADF788F60}" type="slidenum">
              <a:rPr lang="en-US" altLang="en-US" sz="1300" smtClean="0"/>
              <a:pPr>
                <a:spcBef>
                  <a:spcPct val="0"/>
                </a:spcBef>
              </a:pPr>
              <a:t>32</a:t>
            </a:fld>
            <a:endParaRPr lang="en-US" altLang="en-US" sz="130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9215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7AA2EA-8D79-4951-A939-2C6E9F564495}" type="slidenum">
              <a:rPr lang="en-US" altLang="en-US" sz="1300" smtClean="0"/>
              <a:pPr>
                <a:spcBef>
                  <a:spcPct val="0"/>
                </a:spcBef>
              </a:pPr>
              <a:t>33</a:t>
            </a:fld>
            <a:endParaRPr lang="en-US" altLang="en-US" sz="130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4360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C92BF7-1E55-4A2E-BC71-09F4CD617247}" type="slidenum">
              <a:rPr lang="en-US" altLang="en-US" sz="1300" smtClean="0"/>
              <a:pPr>
                <a:spcBef>
                  <a:spcPct val="0"/>
                </a:spcBef>
              </a:pPr>
              <a:t>34</a:t>
            </a:fld>
            <a:endParaRPr lang="en-US" altLang="en-US" sz="13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Pruning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4978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34E351C-2C12-46C4-80EB-9FE310853C2D}" type="slidenum">
              <a:rPr lang="en-US" altLang="en-US" sz="1300" smtClean="0"/>
              <a:pPr>
                <a:spcBef>
                  <a:spcPct val="0"/>
                </a:spcBef>
              </a:pPr>
              <a:t>46</a:t>
            </a:fld>
            <a:endParaRPr lang="en-US" altLang="en-US" sz="130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59030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904358-631A-460D-BFE5-40F0B3A6A4AF}" type="slidenum">
              <a:rPr lang="en-US" altLang="en-US" sz="1300" smtClean="0"/>
              <a:pPr>
                <a:spcBef>
                  <a:spcPct val="0"/>
                </a:spcBef>
              </a:pPr>
              <a:t>47</a:t>
            </a:fld>
            <a:endParaRPr lang="en-US" altLang="en-US" sz="130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8364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DE7FC9-5AA5-4A9B-B079-E18133A71D8F}" type="slidenum">
              <a:rPr lang="en-US" altLang="en-US" sz="1300" smtClean="0"/>
              <a:pPr>
                <a:spcBef>
                  <a:spcPct val="0"/>
                </a:spcBef>
              </a:pPr>
              <a:t>50</a:t>
            </a:fld>
            <a:endParaRPr lang="en-US" altLang="en-US" sz="130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6446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5797550" y="6746875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120" tIns="49061" rIns="98120" bIns="49061" anchor="b"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01CF99E4-8359-4050-B55F-AB2BC3C40A23}" type="slidenum">
              <a:rPr lang="en-US" altLang="en-US"/>
              <a:pPr algn="r"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95486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F3040E9-F200-4613-B35F-91386980969D}" type="slidenum">
              <a:rPr lang="en-US" altLang="en-US" sz="1300" smtClean="0"/>
              <a:pPr>
                <a:spcBef>
                  <a:spcPct val="0"/>
                </a:spcBef>
              </a:pPr>
              <a:t>54</a:t>
            </a:fld>
            <a:endParaRPr lang="en-US" altLang="en-US" sz="130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8714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9A03FF-A230-456F-82EF-9964B5F0DEF7}" type="slidenum">
              <a:rPr lang="en-US" altLang="en-US" sz="1300" smtClean="0"/>
              <a:pPr>
                <a:spcBef>
                  <a:spcPct val="0"/>
                </a:spcBef>
              </a:pPr>
              <a:t>2</a:t>
            </a:fld>
            <a:endParaRPr lang="en-US" altLang="en-US" sz="1300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2017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368B6B-D2EC-4E53-82D4-AEB0CDC7739D}" type="slidenum">
              <a:rPr lang="en-US" altLang="en-US" sz="1300" smtClean="0"/>
              <a:pPr>
                <a:spcBef>
                  <a:spcPct val="0"/>
                </a:spcBef>
              </a:pPr>
              <a:t>55</a:t>
            </a:fld>
            <a:endParaRPr lang="en-US" altLang="en-US" sz="13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44420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368B6B-D2EC-4E53-82D4-AEB0CDC7739D}" type="slidenum">
              <a:rPr lang="en-US" altLang="en-US" sz="1300" smtClean="0"/>
              <a:pPr>
                <a:spcBef>
                  <a:spcPct val="0"/>
                </a:spcBef>
              </a:pPr>
              <a:t>56</a:t>
            </a:fld>
            <a:endParaRPr lang="en-US" altLang="en-US" sz="13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19192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098BDC-BACE-494E-B473-CB11243572D3}" type="slidenum">
              <a:rPr lang="en-US" altLang="en-US" sz="1300" smtClean="0"/>
              <a:pPr>
                <a:spcBef>
                  <a:spcPct val="0"/>
                </a:spcBef>
              </a:pPr>
              <a:t>59</a:t>
            </a:fld>
            <a:endParaRPr lang="en-US" altLang="en-US" sz="130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h(p)=p  mod 3, like 1,4,7 are hashed in left bucket due to same remainder </a:t>
            </a:r>
            <a:r>
              <a:rPr lang="en-US" altLang="en-US" dirty="0" err="1" smtClean="0"/>
              <a:t>i.e</a:t>
            </a:r>
            <a:r>
              <a:rPr lang="en-US" altLang="en-US" dirty="0" smtClean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2893869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85AFB0-30E8-4146-9492-EB67EC3884FB}" type="slidenum">
              <a:rPr lang="en-US" altLang="en-US" sz="1300" smtClean="0"/>
              <a:pPr>
                <a:spcBef>
                  <a:spcPct val="0"/>
                </a:spcBef>
              </a:pPr>
              <a:t>61</a:t>
            </a:fld>
            <a:endParaRPr lang="en-US" altLang="en-US" sz="1300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11620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B8E795-D27A-4B73-9FAE-4523EB8DC50D}" type="slidenum">
              <a:rPr lang="en-US" altLang="en-US" sz="1300" smtClean="0"/>
              <a:pPr>
                <a:spcBef>
                  <a:spcPct val="0"/>
                </a:spcBef>
              </a:pPr>
              <a:t>63</a:t>
            </a:fld>
            <a:endParaRPr lang="en-US" altLang="en-US" sz="130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35681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EB583E-652C-4591-B831-53E72C688084}" type="slidenum">
              <a:rPr lang="en-US" altLang="en-US" sz="1300" smtClean="0"/>
              <a:pPr>
                <a:spcBef>
                  <a:spcPct val="0"/>
                </a:spcBef>
              </a:pPr>
              <a:t>65</a:t>
            </a:fld>
            <a:endParaRPr lang="en-US" altLang="en-US" sz="1300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1936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AB683B-028A-4418-8981-9CD3837B3259}" type="slidenum">
              <a:rPr lang="en-US" altLang="en-US" sz="1300" smtClean="0"/>
              <a:pPr>
                <a:spcBef>
                  <a:spcPct val="0"/>
                </a:spcBef>
              </a:pPr>
              <a:t>66</a:t>
            </a:fld>
            <a:endParaRPr lang="en-US" altLang="en-US" sz="130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Direct Hashing and pruning (</a:t>
            </a:r>
            <a:r>
              <a:rPr lang="en-US" altLang="en-US" dirty="0" err="1" smtClean="0"/>
              <a:t>DHP</a:t>
            </a:r>
            <a:r>
              <a:rPr lang="en-U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3165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5797550" y="6746875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120" tIns="49061" rIns="98120" bIns="49061" anchor="b"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14FD7492-482B-479A-A125-0310FB46F5F6}" type="slidenum">
              <a:rPr lang="en-US" altLang="en-US"/>
              <a:pPr algn="r">
                <a:spcBef>
                  <a:spcPct val="0"/>
                </a:spcBef>
              </a:pPr>
              <a:t>67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56409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DA5B605-FDDE-436E-88BE-B336F3D869F1}" type="slidenum">
              <a:rPr lang="en-US" altLang="en-US" sz="1300" smtClean="0"/>
              <a:pPr>
                <a:spcBef>
                  <a:spcPct val="0"/>
                </a:spcBef>
              </a:pPr>
              <a:t>68</a:t>
            </a:fld>
            <a:endParaRPr lang="en-US" altLang="en-US" sz="130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77410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D4C8AC-64C1-448B-9272-8E009AB82709}" type="slidenum">
              <a:rPr lang="en-US" altLang="en-US" sz="1300" smtClean="0"/>
              <a:pPr>
                <a:spcBef>
                  <a:spcPct val="0"/>
                </a:spcBef>
              </a:pPr>
              <a:t>69</a:t>
            </a:fld>
            <a:endParaRPr lang="en-US" altLang="en-US" sz="1300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0311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915476-F454-4310-9BA0-4D719BF55B0F}" type="slidenum">
              <a:rPr lang="en-US" altLang="en-US" sz="1300" smtClean="0"/>
              <a:pPr>
                <a:spcBef>
                  <a:spcPct val="0"/>
                </a:spcBef>
              </a:pPr>
              <a:t>4</a:t>
            </a:fld>
            <a:endParaRPr lang="en-US" altLang="en-US" sz="1300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054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79D372-A276-4CCD-8DB5-4FC952D91D90}" type="slidenum">
              <a:rPr lang="en-US" altLang="en-US" sz="1300" smtClean="0"/>
              <a:pPr>
                <a:spcBef>
                  <a:spcPct val="0"/>
                </a:spcBef>
              </a:pPr>
              <a:t>71</a:t>
            </a:fld>
            <a:endParaRPr lang="en-US" altLang="en-US" sz="130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5196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1E0C71-FB27-4EFC-9F6A-B747F5BAC5A8}" type="slidenum">
              <a:rPr lang="en-US" altLang="en-US" sz="1300" smtClean="0"/>
              <a:pPr>
                <a:spcBef>
                  <a:spcPct val="0"/>
                </a:spcBef>
              </a:pPr>
              <a:t>72</a:t>
            </a:fld>
            <a:endParaRPr lang="en-US" altLang="en-US" sz="130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4548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3A4BB5-D6A1-45E2-ADFF-2BEA9CB6A1F1}" type="slidenum">
              <a:rPr lang="en-US" altLang="en-US" sz="1300" smtClean="0"/>
              <a:pPr>
                <a:spcBef>
                  <a:spcPct val="0"/>
                </a:spcBef>
              </a:pPr>
              <a:t>73</a:t>
            </a:fld>
            <a:endParaRPr lang="en-US" altLang="en-US" sz="1300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9998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6AF774-A9CD-43C3-AA78-3E37B75A3A28}" type="slidenum">
              <a:rPr lang="en-US" altLang="en-US" sz="1300" smtClean="0"/>
              <a:pPr>
                <a:spcBef>
                  <a:spcPct val="0"/>
                </a:spcBef>
              </a:pPr>
              <a:t>74</a:t>
            </a:fld>
            <a:endParaRPr lang="en-US" altLang="en-US" sz="1300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4203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D811BB2-CD57-40A3-903D-2BE7355DBD99}" type="slidenum">
              <a:rPr lang="en-US" altLang="en-US" sz="1300" smtClean="0"/>
              <a:pPr>
                <a:spcBef>
                  <a:spcPct val="0"/>
                </a:spcBef>
              </a:pPr>
              <a:t>75</a:t>
            </a:fld>
            <a:endParaRPr lang="en-US" altLang="en-US" sz="1300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31587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A1BF74D-143D-42E7-87A5-74F3B09D828A}" type="slidenum">
              <a:rPr lang="en-US" altLang="en-US" sz="1300" smtClean="0"/>
              <a:pPr>
                <a:spcBef>
                  <a:spcPct val="0"/>
                </a:spcBef>
              </a:pPr>
              <a:t>76</a:t>
            </a:fld>
            <a:endParaRPr lang="en-US" altLang="en-US" sz="1300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36661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695D97-6E7E-4077-AEEE-F5BE341E7B2A}" type="slidenum">
              <a:rPr lang="en-US" altLang="en-US" sz="1300" smtClean="0"/>
              <a:pPr>
                <a:spcBef>
                  <a:spcPct val="0"/>
                </a:spcBef>
              </a:pPr>
              <a:t>77</a:t>
            </a:fld>
            <a:endParaRPr lang="en-US" altLang="en-US" sz="1300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30269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3AD1DE4-E2B3-411C-9B1A-935AB77818C4}" type="slidenum">
              <a:rPr lang="en-US" altLang="en-US" sz="1300" smtClean="0"/>
              <a:pPr>
                <a:spcBef>
                  <a:spcPct val="0"/>
                </a:spcBef>
              </a:pPr>
              <a:t>78</a:t>
            </a:fld>
            <a:endParaRPr lang="en-US" altLang="en-US" sz="1300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7576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920278-A5F1-4396-8BAD-3B19CE855FA1}" type="slidenum">
              <a:rPr lang="en-US" altLang="en-US" sz="1300" smtClean="0"/>
              <a:pPr>
                <a:spcBef>
                  <a:spcPct val="0"/>
                </a:spcBef>
              </a:pPr>
              <a:t>79</a:t>
            </a:fld>
            <a:endParaRPr lang="en-US" altLang="en-US" sz="1300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567055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C609C2-F50B-4125-A831-537FA1BB931C}" type="slidenum">
              <a:rPr lang="en-US" altLang="en-US" sz="1300" smtClean="0"/>
              <a:pPr>
                <a:spcBef>
                  <a:spcPct val="0"/>
                </a:spcBef>
              </a:pPr>
              <a:t>81</a:t>
            </a:fld>
            <a:endParaRPr lang="en-US" altLang="en-US" sz="1300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488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FAE666-0333-402B-9637-D9323E90E85E}" type="slidenum">
              <a:rPr lang="en-US" altLang="en-US" sz="1300" smtClean="0"/>
              <a:pPr>
                <a:spcBef>
                  <a:spcPct val="0"/>
                </a:spcBef>
              </a:pPr>
              <a:t>6</a:t>
            </a:fld>
            <a:endParaRPr lang="en-US" altLang="en-US" sz="1300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6369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A37D7B0-E66A-4F39-92EF-997AD72E692C}" type="slidenum">
              <a:rPr lang="en-US" altLang="en-US" sz="1300" smtClean="0"/>
              <a:pPr>
                <a:spcBef>
                  <a:spcPct val="0"/>
                </a:spcBef>
              </a:pPr>
              <a:t>82</a:t>
            </a:fld>
            <a:endParaRPr lang="en-US" altLang="en-US" sz="1300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61713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67D81FB-8A88-4400-8DEC-E482583AE1C9}" type="slidenum">
              <a:rPr lang="en-US" altLang="en-US" sz="1300" smtClean="0"/>
              <a:pPr>
                <a:spcBef>
                  <a:spcPct val="0"/>
                </a:spcBef>
              </a:pPr>
              <a:t>83</a:t>
            </a:fld>
            <a:endParaRPr lang="en-US" altLang="en-US" sz="1300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87848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F17516-1E3D-49C1-B86C-BAE57BD18B88}" type="slidenum">
              <a:rPr lang="en-US" altLang="en-US" sz="1300" smtClean="0"/>
              <a:pPr>
                <a:spcBef>
                  <a:spcPct val="0"/>
                </a:spcBef>
              </a:pPr>
              <a:t>84</a:t>
            </a:fld>
            <a:endParaRPr lang="en-US" altLang="en-US" sz="1300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Equivalence CLASS Transformation (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ECLAT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79230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EE36AA-7A3C-4E63-9DC3-8DB3EF34F47F}" type="slidenum">
              <a:rPr lang="en-US" altLang="en-US" sz="1300" smtClean="0"/>
              <a:pPr>
                <a:spcBef>
                  <a:spcPct val="0"/>
                </a:spcBef>
              </a:pPr>
              <a:t>85</a:t>
            </a:fld>
            <a:endParaRPr lang="en-US" altLang="en-US" sz="1300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Equivalence CLASS Transformation (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ECLAT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471454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5797550" y="6746875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120" tIns="49061" rIns="98120" bIns="49061" anchor="b"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248B801D-3AEF-497F-9177-4DB503947C8E}" type="slidenum">
              <a:rPr lang="en-US" altLang="en-US"/>
              <a:pPr algn="r">
                <a:spcBef>
                  <a:spcPct val="0"/>
                </a:spcBef>
              </a:pPr>
              <a:t>87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67169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012766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54763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17237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74472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5860832-9CD8-4B26-82F7-0CD35F97978C}" type="slidenum">
              <a:rPr lang="en-US" altLang="en-US" sz="1300" smtClean="0"/>
              <a:pPr>
                <a:spcBef>
                  <a:spcPct val="0"/>
                </a:spcBef>
              </a:pPr>
              <a:t>93</a:t>
            </a:fld>
            <a:endParaRPr lang="en-US" altLang="en-US" sz="1300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6147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21108A4-D9B9-48FF-99D0-B7D7A973928E}" type="slidenum">
              <a:rPr lang="en-US" altLang="en-US" sz="1300" smtClean="0"/>
              <a:pPr>
                <a:spcBef>
                  <a:spcPct val="0"/>
                </a:spcBef>
              </a:pPr>
              <a:t>8</a:t>
            </a:fld>
            <a:endParaRPr lang="en-US" altLang="en-US" sz="1300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08119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932571-CE0F-4468-8D79-52315F0575E8}" type="slidenum">
              <a:rPr lang="en-US" altLang="en-US" sz="1300" smtClean="0"/>
              <a:pPr>
                <a:spcBef>
                  <a:spcPct val="0"/>
                </a:spcBef>
              </a:pPr>
              <a:t>94</a:t>
            </a:fld>
            <a:endParaRPr lang="en-US" altLang="en-US" sz="1300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4789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C26F96-0E1F-4AB1-B56A-E13F8E7FFAF9}" type="slidenum">
              <a:rPr lang="en-US" altLang="en-US" sz="1300" smtClean="0"/>
              <a:pPr>
                <a:spcBef>
                  <a:spcPct val="0"/>
                </a:spcBef>
              </a:pPr>
              <a:t>95</a:t>
            </a:fld>
            <a:endParaRPr lang="en-US" altLang="en-US" sz="1300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7184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1ADC21-91A4-4443-9F7F-88C83544F166}" type="slidenum">
              <a:rPr lang="en-US" altLang="en-US" sz="1300" smtClean="0"/>
              <a:pPr>
                <a:spcBef>
                  <a:spcPct val="0"/>
                </a:spcBef>
              </a:pPr>
              <a:t>96</a:t>
            </a:fld>
            <a:endParaRPr lang="en-US" altLang="en-US" sz="1300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10112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4663CD-9E8E-4F0F-8C5B-C01B22773A04}" type="slidenum">
              <a:rPr lang="en-US" altLang="en-US" smtClean="0"/>
              <a:pPr>
                <a:defRPr/>
              </a:pPr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8522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6BCFD57-640D-4A7B-AF7E-8301579D7A75}" type="slidenum">
              <a:rPr lang="en-US" altLang="en-US" sz="1300" smtClean="0"/>
              <a:pPr>
                <a:spcBef>
                  <a:spcPct val="0"/>
                </a:spcBef>
              </a:pPr>
              <a:t>101</a:t>
            </a:fld>
            <a:endParaRPr lang="en-US" altLang="en-US" sz="1300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4076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(E)</a:t>
            </a:r>
            <a:r>
              <a:rPr lang="en-US" baseline="0" dirty="0" smtClean="0"/>
              <a:t> = (Row Total * Col Total)/N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4663CD-9E8E-4F0F-8C5B-C01B22773A04}" type="slidenum">
              <a:rPr lang="en-US" altLang="en-US" smtClean="0"/>
              <a:pPr>
                <a:defRPr/>
              </a:pPr>
              <a:t>104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09133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F282E5-1A80-46DB-9179-C08624970852}" type="slidenum">
              <a:rPr lang="en-US" altLang="en-US" sz="1300" smtClean="0"/>
              <a:pPr>
                <a:spcBef>
                  <a:spcPct val="0"/>
                </a:spcBef>
              </a:pPr>
              <a:t>108</a:t>
            </a:fld>
            <a:endParaRPr lang="en-US" altLang="en-US" sz="1300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314861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D1BE93-AABE-42BA-ABBE-C7772E4B6627}" type="slidenum">
              <a:rPr lang="en-US" altLang="en-US" sz="1300" smtClean="0"/>
              <a:pPr>
                <a:spcBef>
                  <a:spcPct val="0"/>
                </a:spcBef>
              </a:pPr>
              <a:t>109</a:t>
            </a:fld>
            <a:endParaRPr lang="en-US" altLang="en-US" sz="1300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3373438"/>
            <a:ext cx="8185150" cy="319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018935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02AF44B-9EF2-4343-97F1-7A730F0C8DC5}" type="slidenum">
              <a:rPr lang="en-US" altLang="en-US" sz="1300" smtClean="0"/>
              <a:pPr>
                <a:spcBef>
                  <a:spcPct val="0"/>
                </a:spcBef>
              </a:pPr>
              <a:t>110</a:t>
            </a:fld>
            <a:endParaRPr lang="en-US" altLang="en-US" sz="1300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31812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F70B1D-F743-42E9-800E-855E3CB84EBC}" type="slidenum">
              <a:rPr lang="en-US" altLang="en-US" sz="1300" smtClean="0"/>
              <a:pPr>
                <a:spcBef>
                  <a:spcPct val="0"/>
                </a:spcBef>
              </a:pPr>
              <a:t>111</a:t>
            </a:fld>
            <a:endParaRPr lang="en-US" altLang="en-US" sz="1300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3373438"/>
            <a:ext cx="8185150" cy="319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0817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7949595-BCFF-4ABF-92E6-607C99C8071C}" type="slidenum">
              <a:rPr lang="en-US" altLang="en-US" sz="1300" smtClean="0"/>
              <a:pPr>
                <a:spcBef>
                  <a:spcPct val="0"/>
                </a:spcBef>
              </a:pPr>
              <a:t>9</a:t>
            </a:fld>
            <a:endParaRPr lang="en-US" altLang="en-US" sz="1300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Milk</a:t>
            </a:r>
            <a:r>
              <a:rPr lang="en-US" altLang="en-US" smtClean="0">
                <a:sym typeface="Wingdings" panose="05000000000000000000" pitchFamily="2" charset="2"/>
              </a:rPr>
              <a:t>Nuts (s=?,c=?)</a:t>
            </a:r>
          </a:p>
          <a:p>
            <a:r>
              <a:rPr lang="en-US" altLang="en-US" smtClean="0">
                <a:sym typeface="Wingdings" panose="05000000000000000000" pitchFamily="2" charset="2"/>
              </a:rPr>
              <a:t>Nuts Milk (s=?,c=?)</a:t>
            </a:r>
          </a:p>
          <a:p>
            <a:r>
              <a:rPr lang="en-US" altLang="en-US" smtClean="0">
                <a:sym typeface="Wingdings" panose="05000000000000000000" pitchFamily="2" charset="2"/>
              </a:rPr>
              <a:t>Eggmilk (s=?,c=?)</a:t>
            </a:r>
          </a:p>
          <a:p>
            <a:r>
              <a:rPr lang="en-US" altLang="en-US" smtClean="0">
                <a:sym typeface="Wingdings" panose="05000000000000000000" pitchFamily="2" charset="2"/>
              </a:rPr>
              <a:t>MilkEgg (s=?,c=?)</a:t>
            </a:r>
          </a:p>
        </p:txBody>
      </p:sp>
    </p:spTree>
    <p:extLst>
      <p:ext uri="{BB962C8B-B14F-4D97-AF65-F5344CB8AC3E}">
        <p14:creationId xmlns:p14="http://schemas.microsoft.com/office/powerpoint/2010/main" val="146706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675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F6B6B2-C8B8-4DC9-BE6E-8595488C5F20}" type="slidenum">
              <a:rPr lang="en-US" altLang="en-US" sz="1300" smtClean="0"/>
              <a:pPr>
                <a:spcBef>
                  <a:spcPct val="0"/>
                </a:spcBef>
              </a:pPr>
              <a:t>27</a:t>
            </a:fld>
            <a:endParaRPr lang="en-US" altLang="en-US" sz="1300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2436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416908-AE24-46D3-8C8B-096E79898AF6}" type="slidenum">
              <a:rPr lang="en-US" altLang="en-US" sz="1300" smtClean="0"/>
              <a:pPr>
                <a:spcBef>
                  <a:spcPct val="0"/>
                </a:spcBef>
              </a:pPr>
              <a:t>28</a:t>
            </a:fld>
            <a:endParaRPr lang="en-US" altLang="en-US" sz="130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975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8988" indent="-303213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443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00213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85988" indent="-242888" defTabSz="9794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431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003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575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14788" indent="-242888" defTabSz="9794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CC458A-864B-4D98-AF9D-D020402C8E06}" type="slidenum">
              <a:rPr lang="en-US" altLang="en-US" sz="1300" smtClean="0"/>
              <a:pPr>
                <a:spcBef>
                  <a:spcPct val="0"/>
                </a:spcBef>
              </a:pPr>
              <a:t>29</a:t>
            </a:fld>
            <a:endParaRPr lang="en-US" altLang="en-US" sz="130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9694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</p:grpSp>
      <p:sp>
        <p:nvSpPr>
          <p:cNvPr id="9298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98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23908E0-046F-4681-B85E-3A44280D1FA8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285E88-A50A-4736-8F52-F799DAA39E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79875"/>
      </p:ext>
    </p:extLst>
  </p:cSld>
  <p:clrMapOvr>
    <a:masterClrMapping/>
  </p:clrMapOvr>
  <p:transition spd="med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B2D4A4F-73B9-44B9-BCBB-87A51ED112A5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1944D-3DF2-438A-8AA6-3FD4070EB0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29929"/>
      </p:ext>
    </p:extLst>
  </p:cSld>
  <p:clrMapOvr>
    <a:masterClrMapping/>
  </p:clrMapOvr>
  <p:transition spd="med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81000"/>
            <a:ext cx="20955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1341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D37E26D-BF3F-475C-B41E-DFA9701A0DDF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1AD02-1ECE-47CF-8F96-0BE93B499F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64964"/>
      </p:ext>
    </p:extLst>
  </p:cSld>
  <p:clrMapOvr>
    <a:masterClrMapping/>
  </p:clrMapOvr>
  <p:transition spd="med"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15453686-3752-4C56-B2CC-39DBFE50EDF5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DE7EB-910F-4691-ABCF-F0C31B877F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54183"/>
      </p:ext>
    </p:extLst>
  </p:cSld>
  <p:clrMapOvr>
    <a:masterClrMapping/>
  </p:clrMapOvr>
  <p:transition spd="med"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1148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1148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D18C6F4-D704-4072-AF0E-37E682FA5223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1ECC4-AFD0-4B39-A361-46B6D9BC8D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697684"/>
      </p:ext>
    </p:extLst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F0EFB-C865-4A5D-864B-BDEDCFC223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552441"/>
      </p:ext>
    </p:extLst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3265478-755F-41E7-A63A-0309B4976817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1EC67-AFF9-4F0C-B0A8-ED061B5F57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475088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3C35903-58B0-4A24-8737-E23B5D3A0398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FDA96-6B95-445E-AC2D-D0582C6341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55234"/>
      </p:ext>
    </p:extLst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C1D9CD05-62E9-4819-888D-BBB0BDC14F59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0C790-39BF-490D-847B-90CE35EF2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9514951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6B69BA3-9FE1-44BA-B2FD-0225C0530985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4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E761D-09AE-4CED-B702-432BADCBF0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6697328"/>
      </p:ext>
    </p:extLst>
  </p:cSld>
  <p:clrMapOvr>
    <a:masterClrMapping/>
  </p:clrMapOvr>
  <p:transition spd="med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8AE2301B-0C38-4978-95FD-EB8B5D2717C7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A524A-C3C7-4094-BA36-1CF151DD8B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195440"/>
      </p:ext>
    </p:extLst>
  </p:cSld>
  <p:clrMapOvr>
    <a:masterClrMapping/>
  </p:clrMapOvr>
  <p:transition spd="med"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5BCD0DB7-7F69-43C0-8A69-B9ADDEF0685B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DC22B-CE42-4DFE-8A48-0B893A5A0A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312514"/>
      </p:ext>
    </p:extLst>
  </p:cSld>
  <p:clrMapOvr>
    <a:masterClrMapping/>
  </p:clrMapOvr>
  <p:transition spd="med"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731F73BD-5796-4E65-A871-158F502D4803}" type="datetime4">
              <a:rPr lang="en-US"/>
              <a:pPr>
                <a:defRPr/>
              </a:pPr>
              <a:t>March 17, 2017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70FC4-B473-4C3E-B8A8-2DC995AD7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778730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56"/>
          <p:cNvSpPr>
            <a:spLocks noChangeArrowheads="1"/>
          </p:cNvSpPr>
          <p:nvPr/>
        </p:nvSpPr>
        <p:spPr bwMode="gray">
          <a:xfrm>
            <a:off x="381000" y="1219200"/>
            <a:ext cx="8410575" cy="46038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chemeClr val="folHlink">
                  <a:alpha val="5000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mtClean="0"/>
          </a:p>
        </p:txBody>
      </p:sp>
      <p:sp>
        <p:nvSpPr>
          <p:cNvPr id="1027" name="Rectangle 205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0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20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28781" name="Rectangle 20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07CDDDA-9A60-464F-BE44-B253F22859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7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ransition spd="med">
    <p:zoom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erlin Sans FB Dem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erlin Sans FB Dem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erlin Sans FB Dem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erlin Sans FB Dem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erlin Sans FB Dem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erlin Sans FB Dem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erlin Sans FB Dem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Berlin Sans FB Dem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0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uiuc.edu/~hanj/pdf/pkdd07_twu.pdf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w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emf"/><Relationship Id="rId5" Type="http://schemas.openxmlformats.org/officeDocument/2006/relationships/oleObject" Target="../embeddings/Microsoft_Excel_97-2003_Worksheet2.xls"/><Relationship Id="rId4" Type="http://schemas.openxmlformats.org/officeDocument/2006/relationships/image" Target="../media/image39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B5E95A-D497-4233-899A-4F380A230A2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200" smtClean="0"/>
          </a:p>
        </p:txBody>
      </p:sp>
      <p:sp>
        <p:nvSpPr>
          <p:cNvPr id="16387" name="Slide Number Placeholder 5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E6A2292-3981-4E8D-8387-9A3BB1DE0D56}" type="slidenum">
              <a:rPr lang="zh-CN" altLang="en-US" sz="1200">
                <a:ea typeface="SimSun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152400"/>
            <a:ext cx="8077200" cy="3886200"/>
          </a:xfrm>
        </p:spPr>
        <p:txBody>
          <a:bodyPr/>
          <a:lstStyle/>
          <a:p>
            <a:pPr eaLnBrk="1" hangingPunct="1"/>
            <a:r>
              <a:rPr lang="en-US" altLang="en-US" sz="6000" smtClean="0"/>
              <a:t>Data Mining: </a:t>
            </a:r>
            <a:br>
              <a:rPr lang="en-US" altLang="en-US" sz="6000" smtClean="0"/>
            </a:br>
            <a:r>
              <a:rPr lang="en-US" altLang="en-US" sz="6000" smtClean="0"/>
              <a:t> </a:t>
            </a:r>
            <a:r>
              <a:rPr lang="en-US" altLang="en-US" sz="4800" smtClean="0"/>
              <a:t>Concepts and Techniques</a:t>
            </a:r>
            <a:br>
              <a:rPr lang="en-US" altLang="en-US" sz="4800" smtClean="0"/>
            </a:br>
            <a:r>
              <a:rPr lang="en-US" altLang="en-US" sz="4800" smtClean="0"/>
              <a:t> </a:t>
            </a:r>
            <a:r>
              <a:rPr lang="en-US" altLang="en-US" sz="2800" smtClean="0"/>
              <a:t>(3</a:t>
            </a:r>
            <a:r>
              <a:rPr lang="en-US" altLang="en-US" sz="2800" baseline="30000" smtClean="0"/>
              <a:t>rd</a:t>
            </a:r>
            <a:r>
              <a:rPr lang="en-US" altLang="en-US" sz="2800" smtClean="0"/>
              <a:t> ed.)</a:t>
            </a:r>
            <a:r>
              <a:rPr lang="en-US" altLang="en-US" sz="4800" smtClean="0"/>
              <a:t/>
            </a:r>
            <a:br>
              <a:rPr lang="en-US" altLang="en-US" sz="4800" smtClean="0"/>
            </a:br>
            <a:r>
              <a:rPr lang="en-US" altLang="en-US" sz="4800" smtClean="0"/>
              <a:t/>
            </a:r>
            <a:br>
              <a:rPr lang="en-US" altLang="en-US" sz="4800" smtClean="0"/>
            </a:br>
            <a:r>
              <a:rPr lang="en-US" altLang="en-US" sz="3200" smtClean="0"/>
              <a:t>— Chapter 6</a:t>
            </a:r>
            <a:r>
              <a:rPr lang="en-US" altLang="en-US" sz="2800" smtClean="0"/>
              <a:t> —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4419600"/>
            <a:ext cx="8610600" cy="1905000"/>
          </a:xfrm>
        </p:spPr>
        <p:txBody>
          <a:bodyPr/>
          <a:lstStyle/>
          <a:p>
            <a:pPr algn="ctr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Jiawei Han, Micheline Kamber, and Jian Pei</a:t>
            </a:r>
          </a:p>
          <a:p>
            <a:pPr algn="ctr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University of Illinois at Urbana-Champaign &amp;</a:t>
            </a:r>
          </a:p>
          <a:p>
            <a:pPr algn="ctr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Simon Fraser University</a:t>
            </a:r>
          </a:p>
          <a:p>
            <a:pPr algn="ctr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2400" smtClean="0"/>
              <a:t>©2011 Han, Kamber &amp; Pei.  All rights reserved.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Frequent items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3EF83C-087E-4700-B41C-025D19092A5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 smtClean="0"/>
          </a:p>
        </p:txBody>
      </p:sp>
      <p:pic>
        <p:nvPicPr>
          <p:cNvPr id="31749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001000" cy="54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Example</a:t>
            </a:r>
          </a:p>
          <a:p>
            <a:pPr lvl="1"/>
            <a:r>
              <a:rPr lang="en-US" sz="2400" dirty="0" smtClean="0"/>
              <a:t>6000/10,000 </a:t>
            </a:r>
            <a:r>
              <a:rPr lang="en-US" sz="2400" dirty="0"/>
              <a:t>transactions are of games s=60%</a:t>
            </a:r>
          </a:p>
          <a:p>
            <a:pPr lvl="1"/>
            <a:r>
              <a:rPr lang="en-US" sz="2400" dirty="0"/>
              <a:t>7500/10,000 transaction are of videos s=75%</a:t>
            </a:r>
          </a:p>
          <a:p>
            <a:pPr lvl="1"/>
            <a:r>
              <a:rPr lang="en-US" sz="2400" dirty="0"/>
              <a:t>4000/10,000 transactions have both s=40</a:t>
            </a:r>
            <a:r>
              <a:rPr lang="en-US" sz="2400" dirty="0" smtClean="0"/>
              <a:t>%</a:t>
            </a:r>
          </a:p>
          <a:p>
            <a:r>
              <a:rPr lang="en-US" sz="3000" dirty="0">
                <a:solidFill>
                  <a:srgbClr val="FF0000"/>
                </a:solidFill>
              </a:rPr>
              <a:t>Lift </a:t>
            </a:r>
            <a:r>
              <a:rPr lang="en-US" sz="3000" dirty="0" smtClean="0">
                <a:solidFill>
                  <a:srgbClr val="FF0000"/>
                </a:solidFill>
              </a:rPr>
              <a:t>(</a:t>
            </a:r>
            <a:r>
              <a:rPr lang="en-US" sz="3000" dirty="0" err="1" smtClean="0">
                <a:solidFill>
                  <a:srgbClr val="FF0000"/>
                </a:solidFill>
              </a:rPr>
              <a:t>A,B</a:t>
            </a:r>
            <a:r>
              <a:rPr lang="en-US" sz="3000" dirty="0" smtClean="0">
                <a:solidFill>
                  <a:srgbClr val="FF0000"/>
                </a:solidFill>
              </a:rPr>
              <a:t>) = P(A </a:t>
            </a:r>
            <a:r>
              <a:rPr lang="en-US" sz="3000" dirty="0">
                <a:solidFill>
                  <a:srgbClr val="FF0000"/>
                </a:solidFill>
              </a:rPr>
              <a:t>U </a:t>
            </a:r>
            <a:r>
              <a:rPr lang="en-US" sz="3000" dirty="0" smtClean="0">
                <a:solidFill>
                  <a:srgbClr val="FF0000"/>
                </a:solidFill>
              </a:rPr>
              <a:t>B)/P(A)P(B)</a:t>
            </a:r>
            <a:endParaRPr lang="en-US" sz="3000" dirty="0">
              <a:solidFill>
                <a:srgbClr val="FF0000"/>
              </a:solidFill>
            </a:endParaRPr>
          </a:p>
          <a:p>
            <a:r>
              <a:rPr lang="en-US" sz="3000" dirty="0" smtClean="0"/>
              <a:t>Lift (</a:t>
            </a:r>
            <a:r>
              <a:rPr lang="en-US" sz="3000" dirty="0" err="1" smtClean="0"/>
              <a:t>Games,Videos</a:t>
            </a:r>
            <a:r>
              <a:rPr lang="en-US" sz="3000" dirty="0" smtClean="0"/>
              <a:t>)= P(G U V)/P(G)P(V)</a:t>
            </a:r>
          </a:p>
          <a:p>
            <a:r>
              <a:rPr lang="en-US" sz="3000" dirty="0"/>
              <a:t>Lift (</a:t>
            </a:r>
            <a:r>
              <a:rPr lang="en-US" sz="3000" dirty="0" err="1"/>
              <a:t>Games,Videos</a:t>
            </a:r>
            <a:r>
              <a:rPr lang="en-US" sz="3000" dirty="0"/>
              <a:t>)= </a:t>
            </a:r>
            <a:r>
              <a:rPr lang="en-US" sz="3000" dirty="0" smtClean="0"/>
              <a:t>(0.4)/(0.6*0.75) = 0.89</a:t>
            </a:r>
          </a:p>
          <a:p>
            <a:r>
              <a:rPr lang="en-US" sz="3000" dirty="0" smtClean="0"/>
              <a:t>Negative correlation because value is less than 1.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100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022748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1DBCFD-3C1F-4874-9CD1-5BFAAD3B0E8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200" smtClean="0"/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Interestingness Measure: Correlations (Lift)</a:t>
            </a:r>
          </a:p>
        </p:txBody>
      </p:sp>
      <p:sp>
        <p:nvSpPr>
          <p:cNvPr id="1413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95400"/>
            <a:ext cx="8534400" cy="28956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000" i="1" smtClean="0"/>
              <a:t>play basketball</a:t>
            </a:r>
            <a:r>
              <a:rPr lang="en-US" altLang="en-US" sz="2000" smtClean="0"/>
              <a:t>  </a:t>
            </a:r>
            <a:r>
              <a:rPr lang="en-US" altLang="en-US" sz="2000" smtClean="0">
                <a:sym typeface="Symbol" panose="05050102010706020507" pitchFamily="18" charset="2"/>
              </a:rPr>
              <a:t> </a:t>
            </a:r>
            <a:r>
              <a:rPr lang="en-US" altLang="en-US" sz="2000" i="1" smtClean="0">
                <a:sym typeface="Symbol" panose="05050102010706020507" pitchFamily="18" charset="2"/>
              </a:rPr>
              <a:t>eat cereal</a:t>
            </a:r>
            <a:r>
              <a:rPr lang="en-US" altLang="en-US" sz="2000" smtClean="0">
                <a:sym typeface="Symbol" panose="05050102010706020507" pitchFamily="18" charset="2"/>
              </a:rPr>
              <a:t> [40%, 66.7%]  is misleading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The overall % of students eating cereal is 75% &gt; 66.7%.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i="1" smtClean="0"/>
              <a:t>play basketball</a:t>
            </a:r>
            <a:r>
              <a:rPr lang="en-US" altLang="en-US" sz="2000" smtClean="0"/>
              <a:t>  </a:t>
            </a:r>
            <a:r>
              <a:rPr lang="en-US" altLang="en-US" sz="2000" smtClean="0">
                <a:sym typeface="Symbol" panose="05050102010706020507" pitchFamily="18" charset="2"/>
              </a:rPr>
              <a:t> </a:t>
            </a:r>
            <a:r>
              <a:rPr lang="en-US" altLang="en-US" sz="2000" i="1" smtClean="0">
                <a:sym typeface="Symbol" panose="05050102010706020507" pitchFamily="18" charset="2"/>
              </a:rPr>
              <a:t>not eat cereal</a:t>
            </a:r>
            <a:r>
              <a:rPr lang="en-US" altLang="en-US" sz="2000" smtClean="0">
                <a:sym typeface="Symbol" panose="05050102010706020507" pitchFamily="18" charset="2"/>
              </a:rPr>
              <a:t> [20%, 33.3%] is more accurate, although with lower support and confidence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Measure of dependent/correlated events: </a:t>
            </a:r>
            <a:r>
              <a:rPr lang="en-US" altLang="en-US" sz="2000" smtClean="0">
                <a:solidFill>
                  <a:schemeClr val="hlink"/>
                </a:solidFill>
                <a:sym typeface="Symbol" panose="05050102010706020507" pitchFamily="18" charset="2"/>
              </a:rPr>
              <a:t>lift</a:t>
            </a:r>
          </a:p>
        </p:txBody>
      </p:sp>
      <p:graphicFrame>
        <p:nvGraphicFramePr>
          <p:cNvPr id="141317" name="Object 3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6200" y="4724400"/>
          <a:ext cx="42672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98" name="Equation" r:id="rId4" imgW="2679700" imgH="393700" progId="Equation.3">
                  <p:embed/>
                </p:oleObj>
              </mc:Choice>
              <mc:Fallback>
                <p:oleObj name="Equation" r:id="rId4" imgW="2679700" imgH="3937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724400"/>
                        <a:ext cx="4267200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8050" name="Group 50"/>
          <p:cNvGraphicFramePr>
            <a:graphicFrameLocks noGrp="1"/>
          </p:cNvGraphicFramePr>
          <p:nvPr/>
        </p:nvGraphicFramePr>
        <p:xfrm>
          <a:off x="4495800" y="3776663"/>
          <a:ext cx="4495800" cy="1557336"/>
        </p:xfrm>
        <a:graphic>
          <a:graphicData uri="http://schemas.openxmlformats.org/drawingml/2006/table">
            <a:tbl>
              <a:tblPr/>
              <a:tblGrid>
                <a:gridCol w="1066800"/>
                <a:gridCol w="1044575"/>
                <a:gridCol w="1317625"/>
                <a:gridCol w="10668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Basketball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basketball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Cereal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1750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3750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cereal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1345" name="Object 31"/>
          <p:cNvGraphicFramePr>
            <a:graphicFrameLocks noChangeAspect="1"/>
          </p:cNvGraphicFramePr>
          <p:nvPr/>
        </p:nvGraphicFramePr>
        <p:xfrm>
          <a:off x="990600" y="3657600"/>
          <a:ext cx="22098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99" name="Equation" r:id="rId6" imgW="1028700" imgH="419100" progId="Equation.3">
                  <p:embed/>
                </p:oleObj>
              </mc:Choice>
              <mc:Fallback>
                <p:oleObj name="Equation" r:id="rId6" imgW="1028700" imgH="4191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657600"/>
                        <a:ext cx="220980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46" name="Object 3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6200" y="5464175"/>
          <a:ext cx="44196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00" name="Equation" r:id="rId8" imgW="2755900" imgH="393700" progId="Equation.3">
                  <p:embed/>
                </p:oleObj>
              </mc:Choice>
              <mc:Fallback>
                <p:oleObj name="Equation" r:id="rId8" imgW="2755900" imgH="3937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464175"/>
                        <a:ext cx="44196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ym typeface="Symbol" panose="05050102010706020507" pitchFamily="18" charset="2"/>
              </a:rPr>
              <a:t>Chi-Square (</a:t>
            </a:r>
            <a:r>
              <a:rPr lang="en-US" altLang="en-US" baseline="30000" dirty="0" smtClean="0"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sym typeface="Symbol" panose="05050102010706020507" pitchFamily="18" charset="2"/>
              </a:rPr>
              <a:t> ) Method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compute it, we </a:t>
            </a:r>
            <a:r>
              <a:rPr lang="en-US" dirty="0"/>
              <a:t>take the squared </a:t>
            </a:r>
            <a:r>
              <a:rPr lang="en-US" dirty="0" smtClean="0"/>
              <a:t>difference between </a:t>
            </a:r>
            <a:r>
              <a:rPr lang="en-US" dirty="0"/>
              <a:t>the observed and expected value for a slot (</a:t>
            </a:r>
            <a:r>
              <a:rPr lang="en-US" i="1" dirty="0"/>
              <a:t>A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pair) in the contingency table, divided by the expected value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1ECC4-AFD0-4B39-A361-46B6D9BC8D9E}" type="slidenum">
              <a:rPr lang="en-US" altLang="en-US" smtClean="0"/>
              <a:pPr>
                <a:defRPr/>
              </a:pPr>
              <a:t>102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93" y="4683151"/>
            <a:ext cx="5473413" cy="1433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3362" name="Picture 2" descr="The chi-square formula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76600"/>
            <a:ext cx="3153444" cy="1222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7323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078"/>
            <a:ext cx="8305800" cy="6096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103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74425"/>
            <a:ext cx="6080010" cy="265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70516"/>
            <a:ext cx="6248400" cy="29280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3136"/>
            <a:ext cx="3059579" cy="791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6461010" y="4572000"/>
            <a:ext cx="2682990" cy="11695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Expected Value (E) =  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Row Total * Col Total)/</a:t>
            </a:r>
            <a:r>
              <a:rPr lang="en-US" sz="1400" dirty="0" smtClean="0">
                <a:solidFill>
                  <a:srgbClr val="FF0000"/>
                </a:solidFill>
              </a:rPr>
              <a:t>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E=7500*6000/10000 = 4500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E = 2500*6000/1000 = 1500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1400" dirty="0" smtClean="0">
                <a:solidFill>
                  <a:srgbClr val="FF0000"/>
                </a:solidFill>
              </a:rPr>
              <a:t>nd so on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31504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104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200"/>
            <a:ext cx="6910558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648200" y="2057400"/>
            <a:ext cx="4114800" cy="9541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Expected Value (E) =  </a:t>
            </a:r>
            <a:r>
              <a:rPr lang="en-US" sz="1400" dirty="0" smtClean="0">
                <a:solidFill>
                  <a:srgbClr val="FF0000"/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Row Total * Col Total)/</a:t>
            </a:r>
            <a:r>
              <a:rPr lang="en-US" sz="1400" dirty="0" smtClean="0">
                <a:solidFill>
                  <a:srgbClr val="FF0000"/>
                </a:solidFill>
              </a:rPr>
              <a:t>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E=7500*6000/10000 = 4500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E = 2500*6000/1000 = 1500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1400" dirty="0" smtClean="0">
                <a:solidFill>
                  <a:srgbClr val="FF0000"/>
                </a:solidFill>
              </a:rPr>
              <a:t>nd so on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43453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videos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610600" cy="5105400"/>
          </a:xfrm>
        </p:spPr>
        <p:txBody>
          <a:bodyPr/>
          <a:lstStyle/>
          <a:p>
            <a:r>
              <a:rPr lang="en-US" sz="2400" dirty="0" smtClean="0"/>
              <a:t>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Null hypothesis = no correlation between game and video</a:t>
            </a:r>
          </a:p>
          <a:p>
            <a:r>
              <a:rPr lang="en-US" sz="2400" dirty="0" smtClean="0"/>
              <a:t>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Alternative </a:t>
            </a:r>
            <a:r>
              <a:rPr lang="en-US" sz="2400" dirty="0"/>
              <a:t>hypothesis = </a:t>
            </a:r>
            <a:r>
              <a:rPr lang="en-US" sz="2400" dirty="0" smtClean="0"/>
              <a:t>Yes </a:t>
            </a:r>
            <a:r>
              <a:rPr lang="en-US" sz="2400" dirty="0"/>
              <a:t>correlation between game and </a:t>
            </a:r>
            <a:r>
              <a:rPr lang="en-US" sz="2400" dirty="0" smtClean="0"/>
              <a:t>video</a:t>
            </a:r>
          </a:p>
          <a:p>
            <a:r>
              <a:rPr lang="en-US" sz="2400" dirty="0" smtClean="0"/>
              <a:t>Degree of significance Alpha </a:t>
            </a:r>
            <a:r>
              <a:rPr lang="el-GR" sz="24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α</a:t>
            </a:r>
            <a:r>
              <a:rPr lang="en-US" sz="2400" dirty="0" smtClean="0">
                <a:solidFill>
                  <a:srgbClr val="FF0000"/>
                </a:solidFill>
              </a:rPr>
              <a:t> let assume is 0.05</a:t>
            </a:r>
          </a:p>
          <a:p>
            <a:r>
              <a:rPr lang="en-US" sz="2400" dirty="0" smtClean="0"/>
              <a:t>Alpha lies b/w 0.01 to 0.05</a:t>
            </a:r>
          </a:p>
          <a:p>
            <a:r>
              <a:rPr lang="en-US" sz="2400" dirty="0" err="1" smtClean="0"/>
              <a:t>Aplha</a:t>
            </a:r>
            <a:r>
              <a:rPr lang="en-US" sz="2400" dirty="0" smtClean="0"/>
              <a:t> is area in tail (Blue area)</a:t>
            </a:r>
          </a:p>
          <a:p>
            <a:r>
              <a:rPr lang="en-US" sz="2400" dirty="0" smtClean="0"/>
              <a:t>Find Degree Freedom </a:t>
            </a:r>
            <a:r>
              <a:rPr lang="en-US" sz="2400" dirty="0" err="1" smtClean="0"/>
              <a:t>df</a:t>
            </a:r>
            <a:r>
              <a:rPr lang="en-US" sz="2400" dirty="0" smtClean="0"/>
              <a:t> = (# row-1)( # col-1)</a:t>
            </a:r>
          </a:p>
          <a:p>
            <a:r>
              <a:rPr lang="en-US" sz="2400" dirty="0" smtClean="0"/>
              <a:t>So here is </a:t>
            </a:r>
            <a:r>
              <a:rPr lang="en-US" sz="2400" dirty="0" err="1" smtClean="0">
                <a:solidFill>
                  <a:srgbClr val="FF0000"/>
                </a:solidFill>
              </a:rPr>
              <a:t>df</a:t>
            </a:r>
            <a:r>
              <a:rPr lang="en-US" sz="2400" dirty="0" smtClean="0">
                <a:solidFill>
                  <a:srgbClr val="FF0000"/>
                </a:solidFill>
              </a:rPr>
              <a:t>=(2-1)(2-1)=1</a:t>
            </a:r>
          </a:p>
          <a:p>
            <a:r>
              <a:rPr lang="en-US" sz="2400" dirty="0" smtClean="0"/>
              <a:t>See chi-square table for Critical value </a:t>
            </a:r>
            <a:r>
              <a:rPr lang="en-US" sz="2400" dirty="0" err="1" smtClean="0">
                <a:solidFill>
                  <a:srgbClr val="FF0000"/>
                </a:solidFill>
              </a:rPr>
              <a:t>C.V</a:t>
            </a:r>
            <a:r>
              <a:rPr lang="en-US" sz="2400" dirty="0" smtClean="0">
                <a:solidFill>
                  <a:srgbClr val="FF0000"/>
                </a:solidFill>
              </a:rPr>
              <a:t> = 3.841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X</a:t>
            </a:r>
            <a:r>
              <a:rPr lang="en-US" sz="24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&gt; </a:t>
            </a:r>
            <a:r>
              <a:rPr lang="en-US" sz="2400" dirty="0" err="1" smtClean="0">
                <a:solidFill>
                  <a:srgbClr val="FF0000"/>
                </a:solidFill>
              </a:rPr>
              <a:t>C.V</a:t>
            </a:r>
            <a:r>
              <a:rPr lang="en-US" sz="2400" dirty="0" smtClean="0">
                <a:solidFill>
                  <a:srgbClr val="FF0000"/>
                </a:solidFill>
              </a:rPr>
              <a:t> means lies in yellow region so Ho is rejected and H1 is accepted</a:t>
            </a:r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105</a:t>
            </a:fld>
            <a:endParaRPr lang="en-US" altLang="en-US"/>
          </a:p>
        </p:txBody>
      </p:sp>
      <p:pic>
        <p:nvPicPr>
          <p:cNvPr id="144386" name="Picture 2" descr="Image result for chi square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04" y="3374841"/>
            <a:ext cx="2050296" cy="1098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88" name="Picture 4" descr="Image result for chi square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9" y="65864"/>
            <a:ext cx="2856996" cy="145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891708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7"/>
            <a:ext cx="9098797" cy="68312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106</a:t>
            </a:fld>
            <a:endParaRPr lang="en-US" altLang="en-US"/>
          </a:p>
        </p:txBody>
      </p:sp>
      <p:sp>
        <p:nvSpPr>
          <p:cNvPr id="6" name="Oval 5"/>
          <p:cNvSpPr/>
          <p:nvPr/>
        </p:nvSpPr>
        <p:spPr bwMode="auto">
          <a:xfrm>
            <a:off x="4953000" y="2667000"/>
            <a:ext cx="1066800" cy="381000"/>
          </a:xfrm>
          <a:prstGeom prst="ellipse">
            <a:avLst/>
          </a:prstGeom>
          <a:solidFill>
            <a:srgbClr val="FF0000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4015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Pattern Evaluation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confidence</a:t>
            </a:r>
          </a:p>
          <a:p>
            <a:endParaRPr lang="en-US" dirty="0"/>
          </a:p>
          <a:p>
            <a:r>
              <a:rPr lang="en-US" dirty="0" smtClean="0"/>
              <a:t>Max-Confidence</a:t>
            </a:r>
          </a:p>
          <a:p>
            <a:endParaRPr lang="en-US" dirty="0"/>
          </a:p>
          <a:p>
            <a:r>
              <a:rPr lang="en-US" dirty="0" err="1" smtClean="0"/>
              <a:t>Kulczynski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Cosine:</a:t>
            </a:r>
          </a:p>
          <a:p>
            <a:pPr lvl="1"/>
            <a:r>
              <a:rPr lang="en-US" dirty="0" smtClean="0"/>
              <a:t>Harmonized lift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107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71599"/>
            <a:ext cx="5997670" cy="761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14599"/>
            <a:ext cx="4900390" cy="493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516904"/>
            <a:ext cx="4417098" cy="942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941942"/>
            <a:ext cx="4844639" cy="11540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001748"/>
      </p:ext>
    </p:extLst>
  </p:cSld>
  <p:clrMapOvr>
    <a:masterClrMapping/>
  </p:clrMapOvr>
  <p:transition spd="med">
    <p:zo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028A5A-BE57-4710-AA7B-0474B361C8BC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200" smtClean="0"/>
          </a:p>
        </p:txBody>
      </p:sp>
      <p:pic>
        <p:nvPicPr>
          <p:cNvPr id="143363" name="Picture 7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295400"/>
            <a:ext cx="6400800" cy="5145088"/>
          </a:xfrm>
          <a:noFill/>
        </p:spPr>
      </p:pic>
      <p:sp>
        <p:nvSpPr>
          <p:cNvPr id="143364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304800"/>
            <a:ext cx="9525000" cy="6096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Are </a:t>
            </a:r>
            <a:r>
              <a:rPr lang="en-US" altLang="en-US" sz="3200" i="1" dirty="0" smtClean="0"/>
              <a:t>lift</a:t>
            </a:r>
            <a:r>
              <a:rPr lang="en-US" altLang="en-US" sz="3200" dirty="0" smtClean="0"/>
              <a:t> and </a:t>
            </a:r>
            <a:r>
              <a:rPr lang="en-US" altLang="en-US" sz="3200" dirty="0" smtClean="0">
                <a:sym typeface="Symbol" panose="05050102010706020507" pitchFamily="18" charset="2"/>
              </a:rPr>
              <a:t></a:t>
            </a:r>
            <a:r>
              <a:rPr lang="en-US" altLang="en-US" sz="3200" baseline="30000" dirty="0" smtClean="0">
                <a:sym typeface="Symbol" panose="05050102010706020507" pitchFamily="18" charset="2"/>
              </a:rPr>
              <a:t>2</a:t>
            </a:r>
            <a:r>
              <a:rPr lang="en-US" altLang="en-US" sz="3200" dirty="0" smtClean="0"/>
              <a:t>  Good Measures of Correlation?</a:t>
            </a:r>
          </a:p>
        </p:txBody>
      </p:sp>
      <p:sp>
        <p:nvSpPr>
          <p:cNvPr id="143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71600"/>
            <a:ext cx="2971800" cy="49530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1800" i="1" smtClean="0"/>
              <a:t>“Buy walnuts  </a:t>
            </a:r>
            <a:r>
              <a:rPr lang="en-US" altLang="en-US" sz="1800" smtClean="0">
                <a:sym typeface="Symbol" panose="05050102010706020507" pitchFamily="18" charset="2"/>
              </a:rPr>
              <a:t> </a:t>
            </a:r>
            <a:r>
              <a:rPr lang="en-US" altLang="en-US" sz="1800" i="1" smtClean="0">
                <a:sym typeface="Symbol" panose="05050102010706020507" pitchFamily="18" charset="2"/>
              </a:rPr>
              <a:t>buy milk</a:t>
            </a:r>
            <a:r>
              <a:rPr lang="en-US" altLang="en-US" sz="1800" smtClean="0">
                <a:sym typeface="Symbol" panose="05050102010706020507" pitchFamily="18" charset="2"/>
              </a:rPr>
              <a:t> [1%, 80%]”  is misleading if 85% of customers buy milk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1800" smtClean="0">
                <a:sym typeface="Symbol" panose="05050102010706020507" pitchFamily="18" charset="2"/>
              </a:rPr>
              <a:t>Support and confidence are not good to indicate correlations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1800" smtClean="0">
                <a:sym typeface="Symbol" panose="05050102010706020507" pitchFamily="18" charset="2"/>
              </a:rPr>
              <a:t>Over 20 interestingness measures have been proposed  (see Tan, Kumar, Sritastava @KDD’02)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1800" smtClean="0"/>
              <a:t>Which are good ones?</a:t>
            </a:r>
            <a:endParaRPr lang="en-US" altLang="en-US" smtClean="0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2816BD-35F8-4205-B438-7EEF997F65D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en-US" sz="1200" smtClean="0"/>
          </a:p>
        </p:txBody>
      </p:sp>
      <p:grpSp>
        <p:nvGrpSpPr>
          <p:cNvPr id="145411" name="Group 12"/>
          <p:cNvGrpSpPr>
            <a:grpSpLocks/>
          </p:cNvGrpSpPr>
          <p:nvPr/>
        </p:nvGrpSpPr>
        <p:grpSpPr bwMode="auto">
          <a:xfrm>
            <a:off x="0" y="838200"/>
            <a:ext cx="9144000" cy="5813425"/>
            <a:chOff x="0" y="384"/>
            <a:chExt cx="5760" cy="3662"/>
          </a:xfrm>
        </p:grpSpPr>
        <p:pic>
          <p:nvPicPr>
            <p:cNvPr id="14541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4"/>
              <a:ext cx="5760" cy="3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414" name="Oval 4"/>
            <p:cNvSpPr>
              <a:spLocks noChangeArrowheads="1"/>
            </p:cNvSpPr>
            <p:nvPr/>
          </p:nvSpPr>
          <p:spPr bwMode="auto">
            <a:xfrm>
              <a:off x="5280" y="1680"/>
              <a:ext cx="384" cy="1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5415" name="Oval 5"/>
            <p:cNvSpPr>
              <a:spLocks noChangeArrowheads="1"/>
            </p:cNvSpPr>
            <p:nvPr/>
          </p:nvSpPr>
          <p:spPr bwMode="auto">
            <a:xfrm>
              <a:off x="5280" y="2112"/>
              <a:ext cx="384" cy="1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5416" name="Oval 6"/>
            <p:cNvSpPr>
              <a:spLocks noChangeArrowheads="1"/>
            </p:cNvSpPr>
            <p:nvPr/>
          </p:nvSpPr>
          <p:spPr bwMode="auto">
            <a:xfrm>
              <a:off x="5280" y="2640"/>
              <a:ext cx="384" cy="1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5417" name="Oval 7"/>
            <p:cNvSpPr>
              <a:spLocks noChangeArrowheads="1"/>
            </p:cNvSpPr>
            <p:nvPr/>
          </p:nvSpPr>
          <p:spPr bwMode="auto">
            <a:xfrm>
              <a:off x="1008" y="3600"/>
              <a:ext cx="1824" cy="1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5418" name="Oval 8"/>
            <p:cNvSpPr>
              <a:spLocks noChangeArrowheads="1"/>
            </p:cNvSpPr>
            <p:nvPr/>
          </p:nvSpPr>
          <p:spPr bwMode="auto">
            <a:xfrm>
              <a:off x="624" y="1680"/>
              <a:ext cx="528" cy="1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5419" name="Oval 9"/>
            <p:cNvSpPr>
              <a:spLocks noChangeArrowheads="1"/>
            </p:cNvSpPr>
            <p:nvPr/>
          </p:nvSpPr>
          <p:spPr bwMode="auto">
            <a:xfrm>
              <a:off x="576" y="2112"/>
              <a:ext cx="528" cy="1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5420" name="Oval 10"/>
            <p:cNvSpPr>
              <a:spLocks noChangeArrowheads="1"/>
            </p:cNvSpPr>
            <p:nvPr/>
          </p:nvSpPr>
          <p:spPr bwMode="auto">
            <a:xfrm>
              <a:off x="576" y="2640"/>
              <a:ext cx="528" cy="1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3058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Null-Invariant Measures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Frequent items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2360DA-4C1B-4840-9ABD-22E25AF0A5B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 smtClean="0"/>
          </a:p>
        </p:txBody>
      </p:sp>
      <p:pic>
        <p:nvPicPr>
          <p:cNvPr id="32773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1903" y="1752600"/>
            <a:ext cx="842168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3048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6744653-35E1-4B0E-A3E9-71BD941A55D3}" type="datetime4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March 17, 2017</a:t>
            </a:fld>
            <a:endParaRPr lang="en-US" altLang="en-US" sz="1200"/>
          </a:p>
        </p:txBody>
      </p:sp>
      <p:sp>
        <p:nvSpPr>
          <p:cNvPr id="147459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14746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37017F-D423-43E4-B2ED-630D820F7B28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200" smtClean="0"/>
          </a:p>
        </p:txBody>
      </p:sp>
      <p:pic>
        <p:nvPicPr>
          <p:cNvPr id="147461" name="Picture 1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52600"/>
            <a:ext cx="4876800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2" name="Oval 113"/>
          <p:cNvSpPr>
            <a:spLocks noChangeArrowheads="1"/>
          </p:cNvSpPr>
          <p:nvPr/>
        </p:nvSpPr>
        <p:spPr bwMode="auto">
          <a:xfrm>
            <a:off x="8193088" y="2720975"/>
            <a:ext cx="722312" cy="16986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74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Comparison of Interestingness Measures</a:t>
            </a:r>
          </a:p>
        </p:txBody>
      </p:sp>
      <p:graphicFrame>
        <p:nvGraphicFramePr>
          <p:cNvPr id="1557508" name="Group 4"/>
          <p:cNvGraphicFramePr>
            <a:graphicFrameLocks noGrp="1"/>
          </p:cNvGraphicFramePr>
          <p:nvPr/>
        </p:nvGraphicFramePr>
        <p:xfrm>
          <a:off x="228600" y="2819400"/>
          <a:ext cx="3886200" cy="1371600"/>
        </p:xfrm>
        <a:graphic>
          <a:graphicData uri="http://schemas.openxmlformats.org/drawingml/2006/table">
            <a:tbl>
              <a:tblPr/>
              <a:tblGrid>
                <a:gridCol w="990600"/>
                <a:gridCol w="762000"/>
                <a:gridCol w="1066800"/>
                <a:gridCol w="1066800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Milk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 Milk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Coffee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m, 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~m, 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 Coffee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m, ~c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~m, ~c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~c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~m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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7491" name="Rectangle 104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8763000" cy="914400"/>
          </a:xfrm>
        </p:spPr>
        <p:txBody>
          <a:bodyPr/>
          <a:lstStyle/>
          <a:p>
            <a:pPr eaLnBrk="1" hangingPunct="1"/>
            <a:r>
              <a:rPr lang="en-US" altLang="en-US" sz="2000" smtClean="0"/>
              <a:t>Null-(transaction) invariance is crucial for correlation analysis</a:t>
            </a:r>
          </a:p>
          <a:p>
            <a:pPr eaLnBrk="1" hangingPunct="1"/>
            <a:r>
              <a:rPr lang="en-US" altLang="en-US" sz="2000" smtClean="0"/>
              <a:t>Lift and </a:t>
            </a:r>
            <a:r>
              <a:rPr lang="en-US" altLang="en-US" sz="2000" b="1" smtClean="0">
                <a:sym typeface="Symbol" panose="05050102010706020507" pitchFamily="18" charset="2"/>
              </a:rPr>
              <a:t></a:t>
            </a:r>
            <a:r>
              <a:rPr lang="en-US" altLang="en-US" sz="2000" b="1" baseline="30000" smtClean="0">
                <a:sym typeface="Symbol" panose="05050102010706020507" pitchFamily="18" charset="2"/>
              </a:rPr>
              <a:t>2</a:t>
            </a:r>
            <a:r>
              <a:rPr lang="en-US" altLang="en-US" sz="2000" b="1" smtClean="0">
                <a:sym typeface="Symbol" panose="05050102010706020507" pitchFamily="18" charset="2"/>
              </a:rPr>
              <a:t> </a:t>
            </a:r>
            <a:r>
              <a:rPr lang="en-US" altLang="en-US" sz="2000" smtClean="0">
                <a:sym typeface="Symbol" panose="05050102010706020507" pitchFamily="18" charset="2"/>
              </a:rPr>
              <a:t>are not </a:t>
            </a:r>
            <a:r>
              <a:rPr lang="en-US" altLang="en-US" sz="2000" smtClean="0"/>
              <a:t>null-invariant</a:t>
            </a:r>
          </a:p>
          <a:p>
            <a:pPr eaLnBrk="1" hangingPunct="1"/>
            <a:r>
              <a:rPr lang="en-US" altLang="en-US" sz="2000" smtClean="0"/>
              <a:t>5 null-invariant measures</a:t>
            </a:r>
          </a:p>
        </p:txBody>
      </p:sp>
      <p:pic>
        <p:nvPicPr>
          <p:cNvPr id="147492" name="Picture 1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0125"/>
            <a:ext cx="91440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93" name="Oval 107"/>
          <p:cNvSpPr>
            <a:spLocks noChangeArrowheads="1"/>
          </p:cNvSpPr>
          <p:nvPr/>
        </p:nvSpPr>
        <p:spPr bwMode="auto">
          <a:xfrm>
            <a:off x="2895600" y="5181600"/>
            <a:ext cx="838200" cy="4572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7494" name="AutoShape 108"/>
          <p:cNvSpPr>
            <a:spLocks noChangeArrowheads="1"/>
          </p:cNvSpPr>
          <p:nvPr/>
        </p:nvSpPr>
        <p:spPr bwMode="auto">
          <a:xfrm>
            <a:off x="304800" y="4343400"/>
            <a:ext cx="2514600" cy="533400"/>
          </a:xfrm>
          <a:prstGeom prst="wedgeRoundRectCallout">
            <a:avLst>
              <a:gd name="adj1" fmla="val 63005"/>
              <a:gd name="adj2" fmla="val 141963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Verdana" panose="020B0604030504040204" pitchFamily="34" charset="0"/>
                <a:cs typeface="Arial" panose="020B0604020202020204" pitchFamily="34" charset="0"/>
              </a:rPr>
              <a:t>Null-transactions w.r.t. m and c</a:t>
            </a:r>
          </a:p>
        </p:txBody>
      </p:sp>
      <p:sp>
        <p:nvSpPr>
          <p:cNvPr id="147495" name="AutoShape 109"/>
          <p:cNvSpPr>
            <a:spLocks noChangeArrowheads="1"/>
          </p:cNvSpPr>
          <p:nvPr/>
        </p:nvSpPr>
        <p:spPr bwMode="auto">
          <a:xfrm>
            <a:off x="6629400" y="4572000"/>
            <a:ext cx="1981200" cy="381000"/>
          </a:xfrm>
          <a:prstGeom prst="wedgeRoundRectCallout">
            <a:avLst>
              <a:gd name="adj1" fmla="val -102963"/>
              <a:gd name="adj2" fmla="val 162083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Verdana" panose="020B0604030504040204" pitchFamily="34" charset="0"/>
                <a:cs typeface="Arial" panose="020B0604020202020204" pitchFamily="34" charset="0"/>
              </a:rPr>
              <a:t>Null-invariant</a:t>
            </a:r>
          </a:p>
        </p:txBody>
      </p:sp>
      <p:sp>
        <p:nvSpPr>
          <p:cNvPr id="147496" name="Oval 110"/>
          <p:cNvSpPr>
            <a:spLocks noChangeArrowheads="1"/>
          </p:cNvSpPr>
          <p:nvPr/>
        </p:nvSpPr>
        <p:spPr bwMode="auto">
          <a:xfrm>
            <a:off x="4953000" y="5181600"/>
            <a:ext cx="838200" cy="4572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7497" name="Oval 115"/>
          <p:cNvSpPr>
            <a:spLocks noChangeArrowheads="1"/>
          </p:cNvSpPr>
          <p:nvPr/>
        </p:nvSpPr>
        <p:spPr bwMode="auto">
          <a:xfrm>
            <a:off x="838200" y="5715000"/>
            <a:ext cx="2133600" cy="9144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7498" name="Oval 116"/>
          <p:cNvSpPr>
            <a:spLocks noChangeArrowheads="1"/>
          </p:cNvSpPr>
          <p:nvPr/>
        </p:nvSpPr>
        <p:spPr bwMode="auto">
          <a:xfrm>
            <a:off x="4572000" y="5791200"/>
            <a:ext cx="4572000" cy="7620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7499" name="AutoShape 117"/>
          <p:cNvSpPr>
            <a:spLocks noChangeArrowheads="1"/>
          </p:cNvSpPr>
          <p:nvPr/>
        </p:nvSpPr>
        <p:spPr bwMode="auto">
          <a:xfrm>
            <a:off x="6400800" y="6477000"/>
            <a:ext cx="2743200" cy="304800"/>
          </a:xfrm>
          <a:prstGeom prst="wedgeRoundRectCallout">
            <a:avLst>
              <a:gd name="adj1" fmla="val -32639"/>
              <a:gd name="adj2" fmla="val -156250"/>
              <a:gd name="adj3" fmla="val 16667"/>
            </a:avLst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Subtle: They disagree</a:t>
            </a:r>
          </a:p>
        </p:txBody>
      </p:sp>
      <p:sp>
        <p:nvSpPr>
          <p:cNvPr id="147500" name="AutoShape 114"/>
          <p:cNvSpPr>
            <a:spLocks noChangeArrowheads="1"/>
          </p:cNvSpPr>
          <p:nvPr/>
        </p:nvSpPr>
        <p:spPr bwMode="auto">
          <a:xfrm>
            <a:off x="3505200" y="4343400"/>
            <a:ext cx="2133600" cy="609600"/>
          </a:xfrm>
          <a:prstGeom prst="wedgeRoundRectCallout">
            <a:avLst>
              <a:gd name="adj1" fmla="val -370"/>
              <a:gd name="adj2" fmla="val -115106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r>
              <a:rPr lang="en-US" altLang="en-US" sz="1600">
                <a:latin typeface="Verdana" panose="020B0604030504040204" pitchFamily="34" charset="0"/>
                <a:cs typeface="Arial" panose="020B0604020202020204" pitchFamily="34" charset="0"/>
              </a:rPr>
              <a:t>Kulczynski measure (1927)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64F844-5F67-4D02-806D-9D4A7E7E8F02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en-US" sz="1200" smtClean="0"/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Analysis of DBLP Coauthor Relationships</a:t>
            </a:r>
          </a:p>
        </p:txBody>
      </p:sp>
      <p:pic>
        <p:nvPicPr>
          <p:cNvPr id="149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98625"/>
            <a:ext cx="899160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Oval 4"/>
          <p:cNvSpPr>
            <a:spLocks noChangeArrowheads="1"/>
          </p:cNvSpPr>
          <p:nvPr/>
        </p:nvSpPr>
        <p:spPr bwMode="auto">
          <a:xfrm>
            <a:off x="6019800" y="2971800"/>
            <a:ext cx="29718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9510" name="Oval 5"/>
          <p:cNvSpPr>
            <a:spLocks noChangeArrowheads="1"/>
          </p:cNvSpPr>
          <p:nvPr/>
        </p:nvSpPr>
        <p:spPr bwMode="auto">
          <a:xfrm>
            <a:off x="6096000" y="3429000"/>
            <a:ext cx="30480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9511" name="Oval 6"/>
          <p:cNvSpPr>
            <a:spLocks noChangeArrowheads="1"/>
          </p:cNvSpPr>
          <p:nvPr/>
        </p:nvSpPr>
        <p:spPr bwMode="auto">
          <a:xfrm>
            <a:off x="6096000" y="3886200"/>
            <a:ext cx="28956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9512" name="AutoShape 7"/>
          <p:cNvSpPr>
            <a:spLocks noChangeArrowheads="1"/>
          </p:cNvSpPr>
          <p:nvPr/>
        </p:nvSpPr>
        <p:spPr bwMode="auto">
          <a:xfrm>
            <a:off x="4114800" y="4648200"/>
            <a:ext cx="4876800" cy="609600"/>
          </a:xfrm>
          <a:prstGeom prst="wedgeRoundRectCallout">
            <a:avLst>
              <a:gd name="adj1" fmla="val 34019"/>
              <a:gd name="adj2" fmla="val -121356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Verdana" panose="020B0604030504040204" pitchFamily="34" charset="0"/>
                <a:cs typeface="Arial" panose="020B0604020202020204" pitchFamily="34" charset="0"/>
              </a:rPr>
              <a:t>Advisor-advisee relation: Kulc: high, coherence: low, cosine: middle</a:t>
            </a:r>
          </a:p>
        </p:txBody>
      </p:sp>
      <p:sp>
        <p:nvSpPr>
          <p:cNvPr id="149513" name="Oval 8"/>
          <p:cNvSpPr>
            <a:spLocks noChangeArrowheads="1"/>
          </p:cNvSpPr>
          <p:nvPr/>
        </p:nvSpPr>
        <p:spPr bwMode="auto">
          <a:xfrm>
            <a:off x="4267200" y="3962400"/>
            <a:ext cx="18288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9514" name="Oval 9"/>
          <p:cNvSpPr>
            <a:spLocks noChangeArrowheads="1"/>
          </p:cNvSpPr>
          <p:nvPr/>
        </p:nvSpPr>
        <p:spPr bwMode="auto">
          <a:xfrm>
            <a:off x="4343400" y="3429000"/>
            <a:ext cx="17526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9515" name="Oval 10"/>
          <p:cNvSpPr>
            <a:spLocks noChangeArrowheads="1"/>
          </p:cNvSpPr>
          <p:nvPr/>
        </p:nvSpPr>
        <p:spPr bwMode="auto">
          <a:xfrm>
            <a:off x="4343400" y="2971800"/>
            <a:ext cx="16002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9516" name="Rectangle 11"/>
          <p:cNvSpPr>
            <a:spLocks noChangeArrowheads="1"/>
          </p:cNvSpPr>
          <p:nvPr/>
        </p:nvSpPr>
        <p:spPr bwMode="auto">
          <a:xfrm>
            <a:off x="381000" y="1371600"/>
            <a:ext cx="8229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Verdana" panose="020B0604030504040204" pitchFamily="34" charset="0"/>
                <a:cs typeface="Arial" panose="020B0604020202020204" pitchFamily="34" charset="0"/>
              </a:rPr>
              <a:t>Recent DB conferences, removing balanced associations, low sup, etc.</a:t>
            </a:r>
          </a:p>
        </p:txBody>
      </p:sp>
      <p:sp>
        <p:nvSpPr>
          <p:cNvPr id="149517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304800" y="5334000"/>
            <a:ext cx="8610600" cy="129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Tianyi Wu, Yuguo Chen and Jiawei Han, “</a:t>
            </a:r>
            <a:r>
              <a:rPr lang="en-US" altLang="en-US" sz="2000" smtClean="0">
                <a:hlinkClick r:id="rId4"/>
              </a:rPr>
              <a:t>Association Mining in Large Databases: A Re-Examination of Its Measures</a:t>
            </a:r>
            <a:r>
              <a:rPr lang="en-US" altLang="en-US" sz="2000" smtClean="0"/>
              <a:t>”, Proc. 2007 Int. Conf. Principles and Practice of Knowledge Discovery in Databases (PKDD'07), Sept. 2007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16337"/>
            <a:ext cx="8699500" cy="1336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Which Null-Invariant Measure Is Better? </a:t>
            </a:r>
          </a:p>
        </p:txBody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534400" cy="3733800"/>
          </a:xfrm>
        </p:spPr>
        <p:txBody>
          <a:bodyPr/>
          <a:lstStyle/>
          <a:p>
            <a:r>
              <a:rPr lang="en-US" altLang="en-US" sz="2400" smtClean="0"/>
              <a:t>IR (Imbalance Ratio): measure the imbalance of two itemsets A and B in rule implications</a:t>
            </a:r>
          </a:p>
          <a:p>
            <a:endParaRPr lang="en-US" altLang="en-US" sz="2400" smtClean="0"/>
          </a:p>
          <a:p>
            <a:pPr>
              <a:buFont typeface="Wingdings" panose="05000000000000000000" pitchFamily="2" charset="2"/>
              <a:buNone/>
            </a:pPr>
            <a:endParaRPr lang="en-US" altLang="en-US" sz="2400" smtClean="0"/>
          </a:p>
          <a:p>
            <a:r>
              <a:rPr lang="en-US" altLang="en-US" sz="2400" smtClean="0"/>
              <a:t>Kulczynski and Imbalance Ratio (IR) together present a clear picture for all the three datasets D</a:t>
            </a:r>
            <a:r>
              <a:rPr lang="en-US" altLang="en-US" sz="2400" baseline="-25000" smtClean="0"/>
              <a:t>4</a:t>
            </a:r>
            <a:r>
              <a:rPr lang="en-US" altLang="en-US" sz="2400" smtClean="0"/>
              <a:t> through D</a:t>
            </a:r>
            <a:r>
              <a:rPr lang="en-US" altLang="en-US" sz="2400" baseline="-25000" smtClean="0"/>
              <a:t>6</a:t>
            </a:r>
          </a:p>
          <a:p>
            <a:pPr lvl="1"/>
            <a:r>
              <a:rPr lang="en-US" altLang="en-US" sz="2400" smtClean="0"/>
              <a:t>D</a:t>
            </a:r>
            <a:r>
              <a:rPr lang="en-US" altLang="en-US" sz="2400" baseline="-25000" smtClean="0"/>
              <a:t>4  </a:t>
            </a:r>
            <a:r>
              <a:rPr lang="en-US" altLang="en-US" sz="2400" smtClean="0"/>
              <a:t>is balanced &amp; neutral</a:t>
            </a:r>
          </a:p>
          <a:p>
            <a:pPr lvl="1"/>
            <a:r>
              <a:rPr lang="en-US" altLang="en-US" sz="2400" smtClean="0"/>
              <a:t>D</a:t>
            </a:r>
            <a:r>
              <a:rPr lang="en-US" altLang="en-US" sz="2400" baseline="-25000" smtClean="0"/>
              <a:t>5  </a:t>
            </a:r>
            <a:r>
              <a:rPr lang="en-US" altLang="en-US" sz="2400" smtClean="0"/>
              <a:t>is imbalanced &amp; neutral</a:t>
            </a:r>
            <a:endParaRPr lang="en-US" altLang="en-US" sz="2400" baseline="-25000" smtClean="0"/>
          </a:p>
          <a:p>
            <a:pPr lvl="1"/>
            <a:r>
              <a:rPr lang="en-US" altLang="en-US" sz="2400" smtClean="0"/>
              <a:t>D</a:t>
            </a:r>
            <a:r>
              <a:rPr lang="en-US" altLang="en-US" sz="2400" baseline="-25000" smtClean="0"/>
              <a:t>6  </a:t>
            </a:r>
            <a:r>
              <a:rPr lang="en-US" altLang="en-US" sz="2400" smtClean="0"/>
              <a:t>is very imbalanced &amp; neutral</a:t>
            </a:r>
          </a:p>
        </p:txBody>
      </p:sp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27250"/>
            <a:ext cx="5715000" cy="768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6726264" y="6019800"/>
            <a:ext cx="665136" cy="609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8354232" y="6019800"/>
            <a:ext cx="713568" cy="609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352800" y="5977270"/>
            <a:ext cx="914400" cy="65213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Marks 5, Submission date: 20/03/2017 (Mon)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113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06" y="1981200"/>
            <a:ext cx="598789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44177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Frequent items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080C79-D653-4F53-A06E-B79A326C24F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 smtClean="0"/>
          </a:p>
        </p:txBody>
      </p:sp>
      <p:pic>
        <p:nvPicPr>
          <p:cNvPr id="33797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00" y="1981200"/>
            <a:ext cx="86487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Frequent items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38F0AD-D39B-48E9-9564-655409AF525C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 smtClean="0"/>
          </a:p>
        </p:txBody>
      </p:sp>
      <p:pic>
        <p:nvPicPr>
          <p:cNvPr id="3482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74750"/>
            <a:ext cx="78105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See document</a:t>
            </a:r>
            <a:r>
              <a:rPr lang="en-US" b="1" smtClean="0">
                <a:solidFill>
                  <a:srgbClr val="FF0000"/>
                </a:solidFill>
              </a:rPr>
              <a:t>: </a:t>
            </a:r>
            <a:r>
              <a:rPr lang="en-US" b="1" smtClean="0"/>
              <a:t>Maximum Frequent </a:t>
            </a:r>
            <a:r>
              <a:rPr lang="en-US" b="1" dirty="0" smtClean="0"/>
              <a:t>Itemset.docx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5" name="Picture 4" descr="Maximal Frequent Itemset Ex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45" y="2370554"/>
            <a:ext cx="7273710" cy="431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348827"/>
      </p:ext>
    </p:extLst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05800" cy="6096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Max</a:t>
            </a:r>
            <a:r>
              <a:rPr lang="en-US" altLang="en-US" dirty="0" smtClean="0"/>
              <a:t> Frequent and </a:t>
            </a:r>
            <a:r>
              <a:rPr lang="en-US" altLang="en-US" dirty="0" smtClean="0">
                <a:solidFill>
                  <a:srgbClr val="FF0000"/>
                </a:solidFill>
              </a:rPr>
              <a:t>Closed</a:t>
            </a:r>
            <a:r>
              <a:rPr lang="en-US" altLang="en-US" dirty="0" smtClean="0"/>
              <a:t> Frequent </a:t>
            </a:r>
            <a:r>
              <a:rPr lang="en-US" altLang="en-US" dirty="0" err="1" smtClean="0"/>
              <a:t>Itemsets</a:t>
            </a:r>
            <a:endParaRPr lang="en-US" altLang="en-US" dirty="0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See video</a:t>
            </a:r>
          </a:p>
          <a:p>
            <a:pPr lvl="1"/>
            <a:r>
              <a:rPr lang="en-US" altLang="en-US" dirty="0" smtClean="0"/>
              <a:t>Maximal frequent itemsets.mp4</a:t>
            </a:r>
          </a:p>
          <a:p>
            <a:endParaRPr lang="en-US" altLang="en-US" dirty="0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05FD24-5AE2-48E4-96A3-C5F51DE327F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 smtClean="0"/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7193" y="2684436"/>
            <a:ext cx="8253413" cy="3771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05800" cy="6096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Max</a:t>
            </a:r>
            <a:r>
              <a:rPr lang="en-US" altLang="en-US" dirty="0" smtClean="0"/>
              <a:t> Frequent and </a:t>
            </a:r>
            <a:r>
              <a:rPr lang="en-US" altLang="en-US" dirty="0" smtClean="0">
                <a:solidFill>
                  <a:srgbClr val="FF0000"/>
                </a:solidFill>
              </a:rPr>
              <a:t>Closed</a:t>
            </a:r>
            <a:r>
              <a:rPr lang="en-US" altLang="en-US" dirty="0" smtClean="0"/>
              <a:t> Frequent </a:t>
            </a:r>
            <a:r>
              <a:rPr lang="en-US" altLang="en-US" dirty="0" err="1" smtClean="0"/>
              <a:t>Itemsets</a:t>
            </a:r>
            <a:endParaRPr lang="en-US" altLang="en-US" dirty="0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AA78BE-8B84-4DDA-81C0-8BFCC065C95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8"/>
          <a:stretch/>
        </p:blipFill>
        <p:spPr>
          <a:xfrm>
            <a:off x="1667412" y="1334146"/>
            <a:ext cx="5596128" cy="5295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05800" cy="6096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Max</a:t>
            </a:r>
            <a:r>
              <a:rPr lang="en-US" altLang="en-US" dirty="0" smtClean="0"/>
              <a:t> Frequent and </a:t>
            </a:r>
            <a:r>
              <a:rPr lang="en-US" altLang="en-US" dirty="0" smtClean="0">
                <a:solidFill>
                  <a:srgbClr val="FF0000"/>
                </a:solidFill>
              </a:rPr>
              <a:t>Closed</a:t>
            </a:r>
            <a:r>
              <a:rPr lang="en-US" altLang="en-US" dirty="0" smtClean="0"/>
              <a:t> Frequent </a:t>
            </a:r>
            <a:r>
              <a:rPr lang="en-US" altLang="en-US" dirty="0" err="1" smtClean="0"/>
              <a:t>Itemsets</a:t>
            </a:r>
            <a:endParaRPr lang="en-US" altLang="en-US" dirty="0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AA78BE-8B84-4DDA-81C0-8BFCC065C95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 smtClean="0"/>
          </a:p>
        </p:txBody>
      </p:sp>
      <p:pic>
        <p:nvPicPr>
          <p:cNvPr id="36869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r="26300" b="2161"/>
          <a:stretch/>
        </p:blipFill>
        <p:spPr bwMode="auto">
          <a:xfrm>
            <a:off x="1516856" y="1371600"/>
            <a:ext cx="6110288" cy="525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77761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05800" cy="6096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Max</a:t>
            </a:r>
            <a:r>
              <a:rPr lang="en-US" altLang="en-US" dirty="0" smtClean="0"/>
              <a:t> Frequent and </a:t>
            </a:r>
            <a:r>
              <a:rPr lang="en-US" altLang="en-US" dirty="0" smtClean="0">
                <a:solidFill>
                  <a:srgbClr val="FF0000"/>
                </a:solidFill>
              </a:rPr>
              <a:t>Closed</a:t>
            </a:r>
            <a:r>
              <a:rPr lang="en-US" altLang="en-US" dirty="0" smtClean="0"/>
              <a:t> Frequent </a:t>
            </a:r>
            <a:r>
              <a:rPr lang="en-US" altLang="en-US" dirty="0" err="1" smtClean="0"/>
              <a:t>Itemsets</a:t>
            </a:r>
            <a:endParaRPr lang="en-US" altLang="en-US" dirty="0" smtClean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D30D69-5235-41AA-8593-751C98E0B0CC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 smtClean="0"/>
          </a:p>
        </p:txBody>
      </p:sp>
      <p:pic>
        <p:nvPicPr>
          <p:cNvPr id="3789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350963"/>
            <a:ext cx="83820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05800" cy="6096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Max</a:t>
            </a:r>
            <a:r>
              <a:rPr lang="en-US" altLang="en-US" dirty="0" smtClean="0"/>
              <a:t> Frequent and </a:t>
            </a:r>
            <a:r>
              <a:rPr lang="en-US" altLang="en-US" dirty="0" smtClean="0">
                <a:solidFill>
                  <a:srgbClr val="FF0000"/>
                </a:solidFill>
              </a:rPr>
              <a:t>Closed</a:t>
            </a:r>
            <a:r>
              <a:rPr lang="en-US" altLang="en-US" dirty="0" smtClean="0"/>
              <a:t> Frequent </a:t>
            </a:r>
            <a:r>
              <a:rPr lang="en-US" altLang="en-US" dirty="0" err="1" smtClean="0"/>
              <a:t>Itemsets</a:t>
            </a:r>
            <a:endParaRPr lang="en-US" altLang="en-US" dirty="0" smtClean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567232"/>
              </p:ext>
            </p:extLst>
          </p:nvPr>
        </p:nvGraphicFramePr>
        <p:xfrm>
          <a:off x="2133600" y="3276600"/>
          <a:ext cx="5715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9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5F3AF1-1E26-4893-A5E9-ACE7B6CFC01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 smtClean="0"/>
          </a:p>
        </p:txBody>
      </p:sp>
      <p:pic>
        <p:nvPicPr>
          <p:cNvPr id="3891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29" y="1354105"/>
            <a:ext cx="6553200" cy="192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864CDB-4D1A-4B7A-9D0B-A6125756C8F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 smtClean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smtClean="0"/>
              <a:t>Chapter 5: Mining Frequent Patterns, Association and Correlations: Basic Concepts and Methods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458200" cy="5105400"/>
          </a:xfrm>
          <a:noFill/>
        </p:spPr>
        <p:txBody>
          <a:bodyPr lIns="92075" tIns="46038" rIns="92075" bIns="46038"/>
          <a:lstStyle/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smtClean="0"/>
              <a:t>Basic Concepts</a:t>
            </a:r>
          </a:p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smtClean="0"/>
              <a:t>Frequent Itemset Mining Methods </a:t>
            </a:r>
          </a:p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smtClean="0"/>
              <a:t>Which Patterns Are Interesting?—Pattern Evaluation Methods</a:t>
            </a:r>
          </a:p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smtClean="0"/>
              <a:t>Summary</a:t>
            </a:r>
          </a:p>
        </p:txBody>
      </p:sp>
      <p:sp>
        <p:nvSpPr>
          <p:cNvPr id="18437" name="AutoShape 4"/>
          <p:cNvSpPr>
            <a:spLocks noChangeArrowheads="1"/>
          </p:cNvSpPr>
          <p:nvPr/>
        </p:nvSpPr>
        <p:spPr bwMode="auto">
          <a:xfrm rot="-1053010">
            <a:off x="3657600" y="1593850"/>
            <a:ext cx="522288" cy="381000"/>
          </a:xfrm>
          <a:prstGeom prst="leftArrow">
            <a:avLst>
              <a:gd name="adj1" fmla="val 50000"/>
              <a:gd name="adj2" fmla="val 34271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05800" cy="6096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Max</a:t>
            </a:r>
            <a:r>
              <a:rPr lang="en-US" altLang="en-US" dirty="0" smtClean="0"/>
              <a:t> Frequent and </a:t>
            </a:r>
            <a:r>
              <a:rPr lang="en-US" altLang="en-US" dirty="0" smtClean="0">
                <a:solidFill>
                  <a:srgbClr val="FF0000"/>
                </a:solidFill>
              </a:rPr>
              <a:t>Closed</a:t>
            </a:r>
            <a:r>
              <a:rPr lang="en-US" altLang="en-US" dirty="0" smtClean="0"/>
              <a:t> Frequent </a:t>
            </a:r>
            <a:r>
              <a:rPr lang="en-US" altLang="en-US" dirty="0" err="1" smtClean="0"/>
              <a:t>Itemsets</a:t>
            </a:r>
            <a:endParaRPr lang="en-US" altLang="en-US" dirty="0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D3CD09-A3A6-4E8B-8A89-53417DD57001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 smtClean="0"/>
          </a:p>
        </p:txBody>
      </p:sp>
      <p:pic>
        <p:nvPicPr>
          <p:cNvPr id="4096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371600"/>
            <a:ext cx="89471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Find frequent itemsets for 1,2,3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26158D-EFA9-44D9-88EB-1C77F2ABB88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 smtClean="0"/>
          </a:p>
        </p:txBody>
      </p:sp>
      <p:pic>
        <p:nvPicPr>
          <p:cNvPr id="419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24000"/>
            <a:ext cx="2805113" cy="46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3DFD41-899A-43FC-8807-7C267729573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 smtClean="0"/>
          </a:p>
        </p:txBody>
      </p:sp>
      <p:pic>
        <p:nvPicPr>
          <p:cNvPr id="4301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219200"/>
            <a:ext cx="8931275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4810125"/>
            <a:ext cx="56578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E1DA95-16EF-4C4F-AA22-B01EC8113A2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 smtClean="0"/>
          </a:p>
        </p:txBody>
      </p:sp>
      <p:pic>
        <p:nvPicPr>
          <p:cNvPr id="4403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136525"/>
            <a:ext cx="54229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4902200"/>
            <a:ext cx="56578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A99639-7455-4CC0-A362-A3684C7DDD89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 smtClean="0"/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8963"/>
            <a:ext cx="4713288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33338"/>
            <a:ext cx="5573713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={</a:t>
            </a:r>
            <a:r>
              <a:rPr lang="en-US" altLang="en-US" dirty="0" err="1" smtClean="0"/>
              <a:t>bread,diapers,milk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={</a:t>
            </a:r>
            <a:r>
              <a:rPr lang="en-US" altLang="en-US" dirty="0" err="1" smtClean="0"/>
              <a:t>diaper,bread,soda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</a:t>
            </a:r>
            <a:r>
              <a:rPr lang="en-US" altLang="en-US" baseline="-25000" dirty="0" smtClean="0"/>
              <a:t>3</a:t>
            </a:r>
            <a:r>
              <a:rPr lang="en-US" altLang="en-US" dirty="0" smtClean="0"/>
              <a:t>={</a:t>
            </a:r>
            <a:r>
              <a:rPr lang="en-US" altLang="en-US" dirty="0" err="1" smtClean="0"/>
              <a:t>diaper,meat,beer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.</a:t>
            </a:r>
          </a:p>
          <a:p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n</a:t>
            </a:r>
            <a:endParaRPr lang="en-US" altLang="en-US" baseline="-25000" dirty="0" smtClean="0"/>
          </a:p>
          <a:p>
            <a:pPr lvl="1"/>
            <a:r>
              <a:rPr lang="en-US" altLang="en-US" dirty="0" smtClean="0"/>
              <a:t>T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…</a:t>
            </a:r>
            <a:r>
              <a:rPr lang="en-US" altLang="en-US" dirty="0" err="1" smtClean="0"/>
              <a:t>T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 tuples, here each consist of 3 </a:t>
            </a:r>
            <a:r>
              <a:rPr lang="en-US" altLang="en-US" dirty="0" err="1" smtClean="0"/>
              <a:t>itemsets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Tuples may be of different size (</a:t>
            </a:r>
            <a:r>
              <a:rPr lang="en-US" altLang="en-US" dirty="0" err="1" smtClean="0"/>
              <a:t>itemsets</a:t>
            </a:r>
            <a:r>
              <a:rPr lang="en-US" altLang="en-US" dirty="0" smtClean="0"/>
              <a:t>)</a:t>
            </a:r>
          </a:p>
          <a:p>
            <a:pPr lvl="1"/>
            <a:r>
              <a:rPr lang="en-US" altLang="en-US" dirty="0" smtClean="0"/>
              <a:t>T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C[n], each tuple T1 is subset of domain n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7A186C5-1587-403B-8B4D-64C8D81D759A}" type="slidenum">
              <a:rPr lang="en-US" altLang="en-US" sz="1200" smtClean="0"/>
              <a:pPr/>
              <a:t>25</a:t>
            </a:fld>
            <a:endParaRPr lang="en-US" altLang="en-US" sz="1200" smtClean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" y="1371600"/>
            <a:ext cx="82643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6210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E5A24E-1C14-4E49-B068-491489723E1C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 smtClean="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9248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Closed Patterns and Max-Patterns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5257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smtClean="0"/>
              <a:t>A long pattern contains a combinatorial number of sub-patterns, e.g., {a</a:t>
            </a:r>
            <a:r>
              <a:rPr lang="en-US" altLang="en-US" sz="2400" baseline="-25000" smtClean="0"/>
              <a:t>1</a:t>
            </a:r>
            <a:r>
              <a:rPr lang="en-US" altLang="en-US" sz="2400" smtClean="0"/>
              <a:t>, …, a</a:t>
            </a:r>
            <a:r>
              <a:rPr lang="en-US" altLang="en-US" sz="2400" baseline="-25000" smtClean="0"/>
              <a:t>100</a:t>
            </a:r>
            <a:r>
              <a:rPr lang="en-US" altLang="en-US" sz="2400" smtClean="0"/>
              <a:t>} </a:t>
            </a:r>
            <a:r>
              <a:rPr lang="en-US" altLang="en-US" sz="2400" smtClean="0">
                <a:sym typeface="Wingdings" panose="05000000000000000000" pitchFamily="2" charset="2"/>
              </a:rPr>
              <a:t>contains</a:t>
            </a:r>
            <a:r>
              <a:rPr lang="en-US" altLang="en-US" sz="2400" smtClean="0"/>
              <a:t> (</a:t>
            </a:r>
            <a:r>
              <a:rPr lang="en-US" altLang="en-US" sz="2400" baseline="-25000" smtClean="0"/>
              <a:t>100</a:t>
            </a:r>
            <a:r>
              <a:rPr lang="en-US" altLang="en-US" sz="2400" baseline="30000" smtClean="0"/>
              <a:t>1</a:t>
            </a:r>
            <a:r>
              <a:rPr lang="en-US" altLang="en-US" sz="2400" smtClean="0"/>
              <a:t>) + (</a:t>
            </a:r>
            <a:r>
              <a:rPr lang="en-US" altLang="en-US" sz="2400" baseline="-25000" smtClean="0"/>
              <a:t>100</a:t>
            </a:r>
            <a:r>
              <a:rPr lang="en-US" altLang="en-US" sz="2400" baseline="30000" smtClean="0"/>
              <a:t>2</a:t>
            </a:r>
            <a:r>
              <a:rPr lang="en-US" altLang="en-US" sz="2400" smtClean="0"/>
              <a:t>) + … + (</a:t>
            </a:r>
            <a:r>
              <a:rPr lang="en-US" altLang="en-US" sz="2400" baseline="-25000" smtClean="0"/>
              <a:t>1</a:t>
            </a:r>
            <a:r>
              <a:rPr lang="en-US" altLang="en-US" sz="2400" baseline="30000" smtClean="0"/>
              <a:t>1</a:t>
            </a:r>
            <a:r>
              <a:rPr lang="en-US" altLang="en-US" sz="2400" baseline="-25000" smtClean="0"/>
              <a:t>0</a:t>
            </a:r>
            <a:r>
              <a:rPr lang="en-US" altLang="en-US" sz="2400" baseline="30000" smtClean="0"/>
              <a:t>0</a:t>
            </a:r>
            <a:r>
              <a:rPr lang="en-US" altLang="en-US" sz="2400" baseline="-25000" smtClean="0"/>
              <a:t>0</a:t>
            </a:r>
            <a:r>
              <a:rPr lang="en-US" altLang="en-US" sz="2400" baseline="30000" smtClean="0"/>
              <a:t>0</a:t>
            </a:r>
            <a:r>
              <a:rPr lang="en-US" altLang="en-US" sz="2400" smtClean="0"/>
              <a:t>) = 2</a:t>
            </a:r>
            <a:r>
              <a:rPr lang="en-US" altLang="en-US" sz="2400" baseline="30000" smtClean="0"/>
              <a:t>100 </a:t>
            </a:r>
            <a:r>
              <a:rPr lang="en-US" altLang="en-US" sz="2400" smtClean="0"/>
              <a:t>– 1 = 1.27*10</a:t>
            </a:r>
            <a:r>
              <a:rPr lang="en-US" altLang="en-US" sz="2400" baseline="30000" smtClean="0"/>
              <a:t>30 </a:t>
            </a:r>
            <a:r>
              <a:rPr lang="en-US" altLang="en-US" sz="2400" smtClean="0"/>
              <a:t>sub-patterns!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smtClean="0"/>
              <a:t>Solution: </a:t>
            </a:r>
            <a:r>
              <a:rPr lang="en-US" altLang="en-US" sz="2400" i="1" smtClean="0"/>
              <a:t>Mine </a:t>
            </a:r>
            <a:r>
              <a:rPr lang="en-US" altLang="en-US" sz="2400" i="1" smtClean="0">
                <a:solidFill>
                  <a:schemeClr val="hlink"/>
                </a:solidFill>
              </a:rPr>
              <a:t>closed patterns</a:t>
            </a:r>
            <a:r>
              <a:rPr lang="en-US" altLang="en-US" sz="2400" i="1" smtClean="0"/>
              <a:t> and </a:t>
            </a:r>
            <a:r>
              <a:rPr lang="en-US" altLang="en-US" sz="2400" i="1" smtClean="0">
                <a:solidFill>
                  <a:schemeClr val="hlink"/>
                </a:solidFill>
              </a:rPr>
              <a:t>max-patterns</a:t>
            </a:r>
            <a:r>
              <a:rPr lang="en-US" altLang="en-US" sz="2400" i="1" smtClean="0"/>
              <a:t> instead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smtClean="0"/>
              <a:t>An itemset X</a:t>
            </a:r>
            <a:r>
              <a:rPr lang="en-US" altLang="en-US" sz="2400" smtClean="0">
                <a:solidFill>
                  <a:schemeClr val="hlink"/>
                </a:solidFill>
              </a:rPr>
              <a:t> </a:t>
            </a:r>
            <a:r>
              <a:rPr lang="en-US" altLang="en-US" sz="2400" smtClean="0"/>
              <a:t>is </a:t>
            </a:r>
            <a:r>
              <a:rPr lang="en-US" altLang="en-US" sz="2400" smtClean="0">
                <a:solidFill>
                  <a:schemeClr val="hlink"/>
                </a:solidFill>
              </a:rPr>
              <a:t>closed </a:t>
            </a:r>
            <a:r>
              <a:rPr lang="en-US" altLang="en-US" sz="2400" smtClean="0"/>
              <a:t>if X is </a:t>
            </a:r>
            <a:r>
              <a:rPr lang="en-US" altLang="en-US" sz="2400" i="1" smtClean="0"/>
              <a:t>frequent</a:t>
            </a:r>
            <a:r>
              <a:rPr lang="en-US" altLang="en-US" sz="2400" smtClean="0"/>
              <a:t> and there exists </a:t>
            </a:r>
            <a:r>
              <a:rPr lang="en-US" altLang="en-US" sz="2400" i="1" smtClean="0"/>
              <a:t>no super-pattern</a:t>
            </a:r>
            <a:r>
              <a:rPr lang="en-US" altLang="en-US" sz="2400" smtClean="0"/>
              <a:t> Y </a:t>
            </a:r>
            <a:r>
              <a:rPr lang="he-IL" altLang="en-US" sz="2400" smtClean="0"/>
              <a:t>כ</a:t>
            </a:r>
            <a:r>
              <a:rPr lang="en-US" altLang="en-US" sz="2400" smtClean="0"/>
              <a:t> X, </a:t>
            </a:r>
            <a:r>
              <a:rPr lang="en-US" altLang="en-US" sz="2400" i="1" smtClean="0"/>
              <a:t>with the same support</a:t>
            </a:r>
            <a:r>
              <a:rPr lang="en-US" altLang="en-US" sz="2400" smtClean="0"/>
              <a:t> as X (proposed by Pasquier, et al. @ ICDT’99)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smtClean="0"/>
              <a:t>An itemset X is a </a:t>
            </a:r>
            <a:r>
              <a:rPr lang="en-US" altLang="en-US" sz="2400" smtClean="0">
                <a:solidFill>
                  <a:schemeClr val="hlink"/>
                </a:solidFill>
              </a:rPr>
              <a:t>max-pattern</a:t>
            </a:r>
            <a:r>
              <a:rPr lang="en-US" altLang="en-US" sz="2400" smtClean="0"/>
              <a:t> if X is frequent and there exists no frequent super-pattern Y </a:t>
            </a:r>
            <a:r>
              <a:rPr lang="he-IL" altLang="en-US" sz="2400" smtClean="0"/>
              <a:t>כ</a:t>
            </a:r>
            <a:r>
              <a:rPr lang="en-US" altLang="en-US" sz="2400" smtClean="0"/>
              <a:t> X (proposed by Bayardo @ SIGMOD’98)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smtClean="0"/>
              <a:t>Closed pattern is a lossless compression of freq. patterns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Reducing the # of patterns and rules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59B40D-EF91-43C2-8E96-83A14B13205B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 smtClean="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9248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Closed Patterns and Max-Patterns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5257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mtClean="0"/>
              <a:t>Exercise.  DB = {&lt;a</a:t>
            </a:r>
            <a:r>
              <a:rPr lang="en-US" altLang="en-US" baseline="-25000" smtClean="0"/>
              <a:t>1</a:t>
            </a:r>
            <a:r>
              <a:rPr lang="en-US" altLang="en-US" smtClean="0"/>
              <a:t>, …, a</a:t>
            </a:r>
            <a:r>
              <a:rPr lang="en-US" altLang="en-US" baseline="-25000" smtClean="0"/>
              <a:t>100</a:t>
            </a:r>
            <a:r>
              <a:rPr lang="en-US" altLang="en-US" smtClean="0"/>
              <a:t>&gt;, &lt; a</a:t>
            </a:r>
            <a:r>
              <a:rPr lang="en-US" altLang="en-US" baseline="-25000" smtClean="0"/>
              <a:t>1</a:t>
            </a:r>
            <a:r>
              <a:rPr lang="en-US" altLang="en-US" smtClean="0"/>
              <a:t>, …, a</a:t>
            </a:r>
            <a:r>
              <a:rPr lang="en-US" altLang="en-US" baseline="-25000" smtClean="0"/>
              <a:t>50</a:t>
            </a:r>
            <a:r>
              <a:rPr lang="en-US" altLang="en-US" smtClean="0"/>
              <a:t>&gt;} </a:t>
            </a:r>
            <a:endParaRPr lang="en-US" altLang="en-US" smtClean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mtClean="0"/>
              <a:t>Min_sup = 1.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mtClean="0"/>
              <a:t>What is the set of </a:t>
            </a:r>
            <a:r>
              <a:rPr lang="en-US" altLang="en-US" smtClean="0">
                <a:solidFill>
                  <a:schemeClr val="hlink"/>
                </a:solidFill>
              </a:rPr>
              <a:t>closed itemset</a:t>
            </a:r>
            <a:r>
              <a:rPr lang="en-US" altLang="en-US" smtClean="0"/>
              <a:t>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mtClean="0"/>
              <a:t>&lt;a</a:t>
            </a:r>
            <a:r>
              <a:rPr lang="en-US" altLang="en-US" baseline="-25000" smtClean="0"/>
              <a:t>1</a:t>
            </a:r>
            <a:r>
              <a:rPr lang="en-US" altLang="en-US" smtClean="0"/>
              <a:t>, …, a</a:t>
            </a:r>
            <a:r>
              <a:rPr lang="en-US" altLang="en-US" baseline="-25000" smtClean="0"/>
              <a:t>100</a:t>
            </a:r>
            <a:r>
              <a:rPr lang="en-US" altLang="en-US" smtClean="0"/>
              <a:t>&gt;: 1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mtClean="0"/>
              <a:t>&lt; a</a:t>
            </a:r>
            <a:r>
              <a:rPr lang="en-US" altLang="en-US" baseline="-25000" smtClean="0"/>
              <a:t>1</a:t>
            </a:r>
            <a:r>
              <a:rPr lang="en-US" altLang="en-US" smtClean="0"/>
              <a:t>, …, a</a:t>
            </a:r>
            <a:r>
              <a:rPr lang="en-US" altLang="en-US" baseline="-25000" smtClean="0"/>
              <a:t>50</a:t>
            </a:r>
            <a:r>
              <a:rPr lang="en-US" altLang="en-US" smtClean="0"/>
              <a:t>&gt;: 2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mtClean="0"/>
              <a:t>What is the set of </a:t>
            </a:r>
            <a:r>
              <a:rPr lang="en-US" altLang="en-US" smtClean="0">
                <a:solidFill>
                  <a:schemeClr val="hlink"/>
                </a:solidFill>
              </a:rPr>
              <a:t>max-pattern?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mtClean="0"/>
              <a:t>&lt;a</a:t>
            </a:r>
            <a:r>
              <a:rPr lang="en-US" altLang="en-US" baseline="-25000" smtClean="0"/>
              <a:t>1</a:t>
            </a:r>
            <a:r>
              <a:rPr lang="en-US" altLang="en-US" smtClean="0"/>
              <a:t>, …, a</a:t>
            </a:r>
            <a:r>
              <a:rPr lang="en-US" altLang="en-US" baseline="-25000" smtClean="0"/>
              <a:t>100</a:t>
            </a:r>
            <a:r>
              <a:rPr lang="en-US" altLang="en-US" smtClean="0"/>
              <a:t>&gt;: 1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mtClean="0"/>
              <a:t>What is the set of </a:t>
            </a:r>
            <a:r>
              <a:rPr lang="en-US" altLang="en-US" smtClean="0">
                <a:solidFill>
                  <a:schemeClr val="hlink"/>
                </a:solidFill>
              </a:rPr>
              <a:t>all patterns</a:t>
            </a:r>
            <a:r>
              <a:rPr lang="en-US" altLang="en-US" smtClean="0"/>
              <a:t>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mtClean="0">
                <a:solidFill>
                  <a:schemeClr val="hlink"/>
                </a:solidFill>
              </a:rPr>
              <a:t>!!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4C626C-B03D-4AC3-85D6-C9131C5BE668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 smtClean="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304800"/>
            <a:ext cx="9372600" cy="6858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smtClean="0"/>
              <a:t>Computational Complexity of Frequent Itemset Mining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229600" cy="50292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20000"/>
              </a:lnSpc>
            </a:pPr>
            <a:r>
              <a:rPr lang="en-US" altLang="zh-CN" sz="1800" smtClean="0">
                <a:ea typeface="SimSun" panose="02010600030101010101" pitchFamily="2" charset="-122"/>
              </a:rPr>
              <a:t>How many itemsets are potentially to be generated in the worst case?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1800" smtClean="0">
                <a:ea typeface="SimSun" panose="02010600030101010101" pitchFamily="2" charset="-122"/>
              </a:rPr>
              <a:t>The number of frequent itemsets to be generated is senstive to the minsup threshold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1800" smtClean="0">
                <a:ea typeface="SimSun" panose="02010600030101010101" pitchFamily="2" charset="-122"/>
              </a:rPr>
              <a:t>When minsup is low, there exist potentially an exponential number of frequent itemsets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1800" smtClean="0">
                <a:ea typeface="SimSun" panose="02010600030101010101" pitchFamily="2" charset="-122"/>
              </a:rPr>
              <a:t>The worst case: M</a:t>
            </a:r>
            <a:r>
              <a:rPr lang="en-US" altLang="zh-CN" sz="1800" baseline="30000" smtClean="0">
                <a:ea typeface="SimSun" panose="02010600030101010101" pitchFamily="2" charset="-122"/>
              </a:rPr>
              <a:t>N</a:t>
            </a:r>
            <a:r>
              <a:rPr lang="en-US" altLang="zh-CN" sz="1800" smtClean="0">
                <a:ea typeface="SimSun" panose="02010600030101010101" pitchFamily="2" charset="-122"/>
              </a:rPr>
              <a:t> where M: # distinct items, and N: max length of transactions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1800" smtClean="0">
                <a:ea typeface="SimSun" panose="02010600030101010101" pitchFamily="2" charset="-122"/>
              </a:rPr>
              <a:t>The worst case complexty vs. the expected probability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1800" smtClean="0">
                <a:ea typeface="SimSun" panose="02010600030101010101" pitchFamily="2" charset="-122"/>
              </a:rPr>
              <a:t>Ex. Suppose Walmart has 10</a:t>
            </a:r>
            <a:r>
              <a:rPr lang="en-US" altLang="zh-CN" sz="1800" baseline="30000" smtClean="0">
                <a:ea typeface="SimSun" panose="02010600030101010101" pitchFamily="2" charset="-122"/>
              </a:rPr>
              <a:t>4</a:t>
            </a:r>
            <a:r>
              <a:rPr lang="en-US" altLang="zh-CN" sz="1800" smtClean="0">
                <a:ea typeface="SimSun" panose="02010600030101010101" pitchFamily="2" charset="-122"/>
              </a:rPr>
              <a:t> kinds of products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 sz="1800" smtClean="0">
                <a:ea typeface="SimSun" panose="02010600030101010101" pitchFamily="2" charset="-122"/>
              </a:rPr>
              <a:t>The chance to pick up one product 10</a:t>
            </a:r>
            <a:r>
              <a:rPr lang="en-US" altLang="zh-CN" sz="1800" baseline="30000" smtClean="0">
                <a:ea typeface="SimSun" panose="02010600030101010101" pitchFamily="2" charset="-122"/>
              </a:rPr>
              <a:t>-4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 sz="1800" smtClean="0">
                <a:ea typeface="SimSun" panose="02010600030101010101" pitchFamily="2" charset="-122"/>
              </a:rPr>
              <a:t>The chance to pick up a particular set of 10 products: ~10</a:t>
            </a:r>
            <a:r>
              <a:rPr lang="en-US" altLang="zh-CN" sz="1800" baseline="30000" smtClean="0">
                <a:ea typeface="SimSun" panose="02010600030101010101" pitchFamily="2" charset="-122"/>
              </a:rPr>
              <a:t>-40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 sz="1800" smtClean="0">
                <a:ea typeface="SimSun" panose="02010600030101010101" pitchFamily="2" charset="-122"/>
              </a:rPr>
              <a:t>What is the chance this particular set of 10 products to be frequent 10</a:t>
            </a:r>
            <a:r>
              <a:rPr lang="en-US" altLang="zh-CN" sz="1800" baseline="30000" smtClean="0">
                <a:ea typeface="SimSun" panose="02010600030101010101" pitchFamily="2" charset="-122"/>
              </a:rPr>
              <a:t>3</a:t>
            </a:r>
            <a:r>
              <a:rPr lang="en-US" altLang="zh-CN" sz="1800" smtClean="0">
                <a:ea typeface="SimSun" panose="02010600030101010101" pitchFamily="2" charset="-122"/>
              </a:rPr>
              <a:t> times in 10</a:t>
            </a:r>
            <a:r>
              <a:rPr lang="en-US" altLang="zh-CN" sz="1800" baseline="30000" smtClean="0">
                <a:ea typeface="SimSun" panose="02010600030101010101" pitchFamily="2" charset="-122"/>
              </a:rPr>
              <a:t>9</a:t>
            </a:r>
            <a:r>
              <a:rPr lang="en-US" altLang="zh-CN" sz="1800" smtClean="0">
                <a:ea typeface="SimSun" panose="02010600030101010101" pitchFamily="2" charset="-122"/>
              </a:rPr>
              <a:t> transactions?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Frequent Pattern Analysis?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b="1" smtClean="0"/>
              <a:t>Frequent patterns </a:t>
            </a:r>
            <a:r>
              <a:rPr lang="en-US" altLang="en-US" sz="1800" smtClean="0"/>
              <a:t>are patterns (e.g., itemsets, subsequences, or substructures) that appear frequently in a data set. </a:t>
            </a:r>
          </a:p>
          <a:p>
            <a:pPr lvl="1"/>
            <a:r>
              <a:rPr lang="en-US" altLang="en-US" sz="1800" b="1" smtClean="0"/>
              <a:t>A set of items</a:t>
            </a:r>
            <a:r>
              <a:rPr lang="en-US" altLang="en-US" sz="1800" smtClean="0"/>
              <a:t>, such as milk and bread, that appear frequently together in a transaction data set is a </a:t>
            </a:r>
            <a:r>
              <a:rPr lang="en-US" altLang="en-US" sz="1800" i="1" smtClean="0"/>
              <a:t>frequent itemset</a:t>
            </a:r>
            <a:r>
              <a:rPr lang="en-US" altLang="en-US" sz="1800" smtClean="0"/>
              <a:t>. </a:t>
            </a:r>
          </a:p>
          <a:p>
            <a:pPr lvl="1"/>
            <a:r>
              <a:rPr lang="en-US" altLang="en-US" sz="1800" b="1" smtClean="0"/>
              <a:t>A subsequence</a:t>
            </a:r>
            <a:r>
              <a:rPr lang="en-US" altLang="en-US" sz="1800" smtClean="0"/>
              <a:t>, such as buying first a PC, then a digital camera, and then a memory card, if it occurs frequently in a shopping history database, is a (</a:t>
            </a:r>
            <a:r>
              <a:rPr lang="en-US" altLang="en-US" sz="1800" i="1" smtClean="0"/>
              <a:t>frequent</a:t>
            </a:r>
            <a:r>
              <a:rPr lang="en-US" altLang="en-US" sz="1800" smtClean="0"/>
              <a:t>) </a:t>
            </a:r>
            <a:r>
              <a:rPr lang="en-US" altLang="en-US" sz="1800" i="1" smtClean="0"/>
              <a:t>sequential pattern</a:t>
            </a:r>
            <a:r>
              <a:rPr lang="en-US" altLang="en-US" sz="1800" smtClean="0"/>
              <a:t>. </a:t>
            </a:r>
          </a:p>
          <a:p>
            <a:pPr lvl="1"/>
            <a:r>
              <a:rPr lang="en-US" altLang="en-US" sz="1800" b="1" smtClean="0"/>
              <a:t>A </a:t>
            </a:r>
            <a:r>
              <a:rPr lang="en-US" altLang="en-US" sz="1800" b="1" i="1" smtClean="0"/>
              <a:t>substructure </a:t>
            </a:r>
            <a:r>
              <a:rPr lang="en-US" altLang="en-US" sz="1800" smtClean="0"/>
              <a:t>can refer to different structural forms, such as subgraphs, subtrees, or sublattices, which may be combined with itemsets or subsequences. If a substructure occurs frequently, it is called a (</a:t>
            </a:r>
            <a:r>
              <a:rPr lang="en-US" altLang="en-US" sz="1800" i="1" smtClean="0"/>
              <a:t>frequent</a:t>
            </a:r>
            <a:r>
              <a:rPr lang="en-US" altLang="en-US" sz="1800" smtClean="0"/>
              <a:t>) </a:t>
            </a:r>
            <a:r>
              <a:rPr lang="en-US" altLang="en-US" sz="1800" i="1" smtClean="0"/>
              <a:t>structured pattern</a:t>
            </a:r>
            <a:r>
              <a:rPr lang="en-US" altLang="en-US" sz="1800" smtClean="0"/>
              <a:t>. Finding frequent patterns plays an essential role in mining associations, correlations, and many other interesting relationships among data.</a:t>
            </a:r>
          </a:p>
          <a:p>
            <a:r>
              <a:rPr lang="en-US" altLang="en-US" sz="1800" smtClean="0"/>
              <a:t>Moreover, it helps in data classification, clustering, and other data mining tasks. Thus, frequent pattern mining has become an important data mining task and a focused theme in data mining research. 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C1E2F1-6967-4DFF-9086-DE0EE761F71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 smtClean="0"/>
          </a:p>
        </p:txBody>
      </p:sp>
    </p:spTree>
  </p:cSld>
  <p:clrMapOvr>
    <a:masterClrMapping/>
  </p:clrMapOvr>
  <p:transition spd="med"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986047-ABD8-47D0-9AFC-146F1518662B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 smtClean="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smtClean="0"/>
              <a:t>Chapter 5: Mining Frequent Patterns, Association and Correlations: Basic Concepts and Methods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458200" cy="5105400"/>
          </a:xfrm>
          <a:noFill/>
        </p:spPr>
        <p:txBody>
          <a:bodyPr lIns="92075" tIns="46038" rIns="92075" bIns="46038"/>
          <a:lstStyle/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smtClean="0"/>
              <a:t>Basic Concepts</a:t>
            </a:r>
          </a:p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smtClean="0"/>
              <a:t>Frequent Itemset Mining Methods </a:t>
            </a:r>
          </a:p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smtClean="0"/>
              <a:t>Which Patterns Are Interesting?—Pattern Evaluation Methods</a:t>
            </a:r>
          </a:p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smtClean="0"/>
              <a:t>Summary</a:t>
            </a:r>
          </a:p>
        </p:txBody>
      </p:sp>
      <p:sp>
        <p:nvSpPr>
          <p:cNvPr id="54277" name="AutoShape 4"/>
          <p:cNvSpPr>
            <a:spLocks noChangeArrowheads="1"/>
          </p:cNvSpPr>
          <p:nvPr/>
        </p:nvSpPr>
        <p:spPr bwMode="auto">
          <a:xfrm rot="-1053010">
            <a:off x="6599238" y="2432050"/>
            <a:ext cx="522287" cy="381000"/>
          </a:xfrm>
          <a:prstGeom prst="leftArrow">
            <a:avLst>
              <a:gd name="adj1" fmla="val 50000"/>
              <a:gd name="adj2" fmla="val 34271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7F4B57-A8A5-4F55-AB81-172D81B2005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 smtClean="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Scalable Frequent Itemset Mining Methods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80000"/>
              </a:lnSpc>
            </a:pPr>
            <a:r>
              <a:rPr lang="en-US" altLang="en-US" smtClean="0"/>
              <a:t>Apriori: A Candidate Generation-and-Test Approach</a:t>
            </a:r>
          </a:p>
          <a:p>
            <a:pPr eaLnBrk="1" hangingPunct="1">
              <a:lnSpc>
                <a:spcPct val="180000"/>
              </a:lnSpc>
            </a:pPr>
            <a:r>
              <a:rPr lang="en-US" altLang="en-US" smtClean="0"/>
              <a:t>Improving the Efficiency of Apriori</a:t>
            </a:r>
          </a:p>
          <a:p>
            <a:pPr eaLnBrk="1" hangingPunct="1">
              <a:lnSpc>
                <a:spcPct val="180000"/>
              </a:lnSpc>
            </a:pPr>
            <a:r>
              <a:rPr lang="en-US" altLang="en-US" smtClean="0"/>
              <a:t>FPGrowth:  A Frequent Pattern-Growth Approach</a:t>
            </a:r>
          </a:p>
          <a:p>
            <a:pPr eaLnBrk="1" hangingPunct="1">
              <a:lnSpc>
                <a:spcPct val="180000"/>
              </a:lnSpc>
            </a:pPr>
            <a:r>
              <a:rPr lang="en-US" altLang="en-US" smtClean="0"/>
              <a:t>ECLAT: Frequent Pattern Mining with Vertical Data Format</a:t>
            </a:r>
          </a:p>
        </p:txBody>
      </p:sp>
      <p:sp>
        <p:nvSpPr>
          <p:cNvPr id="56325" name="AutoShape 4"/>
          <p:cNvSpPr>
            <a:spLocks noChangeArrowheads="1"/>
          </p:cNvSpPr>
          <p:nvPr/>
        </p:nvSpPr>
        <p:spPr bwMode="auto">
          <a:xfrm rot="269203">
            <a:off x="7848600" y="2057400"/>
            <a:ext cx="533400" cy="485775"/>
          </a:xfrm>
          <a:prstGeom prst="leftArrow">
            <a:avLst>
              <a:gd name="adj1" fmla="val 50000"/>
              <a:gd name="adj2" fmla="val 27451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 spd="med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1E72A7-F38C-4FCB-BF81-442625B2359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 smtClean="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1066800"/>
          </a:xfrm>
        </p:spPr>
        <p:txBody>
          <a:bodyPr/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3200" smtClean="0"/>
              <a:t>The Downward Closure Property and Scalable Mining Methods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610600" cy="51816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The </a:t>
            </a:r>
            <a:r>
              <a:rPr lang="en-US" altLang="en-US" sz="2400" smtClean="0">
                <a:solidFill>
                  <a:schemeClr val="hlink"/>
                </a:solidFill>
              </a:rPr>
              <a:t>downward closure</a:t>
            </a:r>
            <a:r>
              <a:rPr lang="en-US" altLang="en-US" sz="2400" smtClean="0"/>
              <a:t> property of frequent patterns</a:t>
            </a:r>
          </a:p>
          <a:p>
            <a:pPr lvl="1" eaLnBrk="1" hangingPunct="1"/>
            <a:r>
              <a:rPr lang="en-US" altLang="en-US" sz="2400" u="sng" smtClean="0">
                <a:solidFill>
                  <a:schemeClr val="hlink"/>
                </a:solidFill>
              </a:rPr>
              <a:t>Any subset of a frequent itemset must be frequent</a:t>
            </a:r>
            <a:endParaRPr lang="en-US" altLang="en-US" sz="2400" smtClean="0">
              <a:solidFill>
                <a:schemeClr val="hlink"/>
              </a:solidFill>
            </a:endParaRPr>
          </a:p>
          <a:p>
            <a:pPr lvl="1" eaLnBrk="1" hangingPunct="1"/>
            <a:r>
              <a:rPr lang="en-US" altLang="en-US" sz="2400" smtClean="0">
                <a:solidFill>
                  <a:schemeClr val="bg2"/>
                </a:solidFill>
              </a:rPr>
              <a:t>If </a:t>
            </a:r>
            <a:r>
              <a:rPr lang="en-US" altLang="en-US" sz="2400" b="1" smtClean="0">
                <a:solidFill>
                  <a:schemeClr val="bg2"/>
                </a:solidFill>
              </a:rPr>
              <a:t>{beer, diaper, nuts}</a:t>
            </a:r>
            <a:r>
              <a:rPr lang="en-US" altLang="en-US" sz="2400" smtClean="0">
                <a:solidFill>
                  <a:schemeClr val="bg2"/>
                </a:solidFill>
              </a:rPr>
              <a:t> is frequent, so is </a:t>
            </a:r>
            <a:r>
              <a:rPr lang="en-US" altLang="en-US" sz="2400" b="1" smtClean="0">
                <a:solidFill>
                  <a:schemeClr val="bg2"/>
                </a:solidFill>
              </a:rPr>
              <a:t>{beer, diaper}</a:t>
            </a:r>
            <a:endParaRPr lang="en-US" altLang="en-US" sz="2400" smtClean="0">
              <a:solidFill>
                <a:schemeClr val="bg2"/>
              </a:solidFill>
            </a:endParaRPr>
          </a:p>
          <a:p>
            <a:pPr lvl="1" eaLnBrk="1" hangingPunct="1"/>
            <a:r>
              <a:rPr lang="en-US" altLang="en-US" sz="2400" smtClean="0">
                <a:solidFill>
                  <a:schemeClr val="bg2"/>
                </a:solidFill>
              </a:rPr>
              <a:t>i.e., every transaction having {beer, diaper, nuts} also contains {beer, diaper} </a:t>
            </a:r>
          </a:p>
          <a:p>
            <a:pPr eaLnBrk="1" hangingPunct="1"/>
            <a:r>
              <a:rPr lang="en-US" altLang="en-US" sz="2400" smtClean="0">
                <a:solidFill>
                  <a:schemeClr val="bg2"/>
                </a:solidFill>
              </a:rPr>
              <a:t>Scalable mining methods: Three major approaches</a:t>
            </a:r>
          </a:p>
          <a:p>
            <a:pPr lvl="1" eaLnBrk="1" hangingPunct="1"/>
            <a:r>
              <a:rPr lang="en-US" altLang="en-US" sz="2400" smtClean="0">
                <a:solidFill>
                  <a:schemeClr val="bg2"/>
                </a:solidFill>
              </a:rPr>
              <a:t>Apriori (Agrawal &amp; Srikant@VLDB’94)</a:t>
            </a:r>
          </a:p>
          <a:p>
            <a:pPr lvl="1" eaLnBrk="1" hangingPunct="1"/>
            <a:r>
              <a:rPr lang="en-US" altLang="en-US" sz="2400" smtClean="0">
                <a:solidFill>
                  <a:schemeClr val="bg2"/>
                </a:solidFill>
              </a:rPr>
              <a:t>Freq. pattern growth (FPgrowth—Han, Pei &amp; Yin @SIGMOD’00)</a:t>
            </a:r>
          </a:p>
          <a:p>
            <a:pPr lvl="1" eaLnBrk="1" hangingPunct="1"/>
            <a:r>
              <a:rPr lang="en-US" altLang="en-US" sz="2400" smtClean="0">
                <a:solidFill>
                  <a:schemeClr val="bg2"/>
                </a:solidFill>
              </a:rPr>
              <a:t>Vertical data format approach (Charm—Zaki &amp; Hsiao @SDM’02)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216449-FF91-4E71-BE6E-3AD4B03C7D2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 smtClean="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228600"/>
            <a:ext cx="9448800" cy="762000"/>
          </a:xfrm>
        </p:spPr>
        <p:txBody>
          <a:bodyPr/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3200" smtClean="0"/>
              <a:t>Apriori: A Candidate Generation &amp; Test Approach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6106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u="sng" smtClean="0">
                <a:solidFill>
                  <a:schemeClr val="hlink"/>
                </a:solidFill>
              </a:rPr>
              <a:t>Apriori pruning principle</a:t>
            </a:r>
            <a:r>
              <a:rPr lang="en-US" altLang="en-US" sz="2400" smtClean="0">
                <a:solidFill>
                  <a:schemeClr val="hlink"/>
                </a:solidFill>
              </a:rPr>
              <a:t>: </a:t>
            </a:r>
            <a:r>
              <a:rPr lang="en-US" altLang="en-US" sz="2400" smtClean="0">
                <a:solidFill>
                  <a:schemeClr val="tx2"/>
                </a:solidFill>
              </a:rPr>
              <a:t>If there is </a:t>
            </a:r>
            <a:r>
              <a:rPr lang="en-US" altLang="en-US" sz="2400" smtClean="0">
                <a:solidFill>
                  <a:schemeClr val="hlink"/>
                </a:solidFill>
              </a:rPr>
              <a:t>any</a:t>
            </a:r>
            <a:r>
              <a:rPr lang="en-US" altLang="en-US" sz="2400" smtClean="0">
                <a:solidFill>
                  <a:schemeClr val="tx2"/>
                </a:solidFill>
              </a:rPr>
              <a:t> itemset which is infrequent, its superset should not be generated/tested! (</a:t>
            </a:r>
            <a:r>
              <a:rPr lang="en-US" altLang="en-US" sz="2400" smtClean="0">
                <a:solidFill>
                  <a:schemeClr val="bg2"/>
                </a:solidFill>
              </a:rPr>
              <a:t>Agrawal &amp; Srikant @VLDB’94, Mannila, et al. @ KDD’ 94)</a:t>
            </a:r>
            <a:endParaRPr lang="en-US" altLang="en-US" sz="240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400" smtClean="0">
                <a:solidFill>
                  <a:schemeClr val="bg2"/>
                </a:solidFill>
              </a:rPr>
              <a:t>Method: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smtClean="0"/>
              <a:t>Initially, scan DB once to get frequent 1-itemset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smtClean="0">
                <a:solidFill>
                  <a:schemeClr val="hlink"/>
                </a:solidFill>
              </a:rPr>
              <a:t>Generate</a:t>
            </a:r>
            <a:r>
              <a:rPr lang="en-US" altLang="en-US" sz="2400" smtClean="0">
                <a:solidFill>
                  <a:schemeClr val="bg2"/>
                </a:solidFill>
              </a:rPr>
              <a:t> length (k+1) </a:t>
            </a:r>
            <a:r>
              <a:rPr lang="en-US" altLang="en-US" sz="2400" smtClean="0">
                <a:solidFill>
                  <a:schemeClr val="hlink"/>
                </a:solidFill>
              </a:rPr>
              <a:t>candidate</a:t>
            </a:r>
            <a:r>
              <a:rPr lang="en-US" altLang="en-US" sz="2400" smtClean="0">
                <a:solidFill>
                  <a:schemeClr val="bg2"/>
                </a:solidFill>
              </a:rPr>
              <a:t> itemsets from length k </a:t>
            </a:r>
            <a:r>
              <a:rPr lang="en-US" altLang="en-US" sz="2400" smtClean="0">
                <a:solidFill>
                  <a:schemeClr val="hlink"/>
                </a:solidFill>
              </a:rPr>
              <a:t>frequent</a:t>
            </a:r>
            <a:r>
              <a:rPr lang="en-US" altLang="en-US" sz="2400" smtClean="0">
                <a:solidFill>
                  <a:schemeClr val="bg2"/>
                </a:solidFill>
              </a:rPr>
              <a:t> itemsets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smtClean="0">
                <a:solidFill>
                  <a:schemeClr val="hlink"/>
                </a:solidFill>
              </a:rPr>
              <a:t>Test </a:t>
            </a:r>
            <a:r>
              <a:rPr lang="en-US" altLang="en-US" sz="2400" smtClean="0">
                <a:solidFill>
                  <a:schemeClr val="bg2"/>
                </a:solidFill>
              </a:rPr>
              <a:t>the candidates against DB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smtClean="0">
                <a:solidFill>
                  <a:schemeClr val="bg2"/>
                </a:solidFill>
              </a:rPr>
              <a:t>Terminate when no frequent or candidate set can be generated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E51E41-333E-401A-8283-2CF326235CEF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 smtClean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93038" cy="6096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The Apriori Algorithm—An Example </a:t>
            </a:r>
          </a:p>
        </p:txBody>
      </p:sp>
      <p:sp>
        <p:nvSpPr>
          <p:cNvPr id="62468" name="Text Box 3"/>
          <p:cNvSpPr txBox="1">
            <a:spLocks noChangeArrowheads="1"/>
          </p:cNvSpPr>
          <p:nvPr/>
        </p:nvSpPr>
        <p:spPr bwMode="auto">
          <a:xfrm>
            <a:off x="0" y="1371600"/>
            <a:ext cx="1985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Database TDB</a:t>
            </a: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2176463" y="2273300"/>
            <a:ext cx="1090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1</a:t>
            </a:r>
            <a:r>
              <a:rPr lang="en-US" altLang="en-US" sz="2400" baseline="30000">
                <a:latin typeface="Times New Roman" panose="02020603050405020304" pitchFamily="18" charset="0"/>
              </a:rPr>
              <a:t>st</a:t>
            </a:r>
            <a:r>
              <a:rPr lang="en-US" altLang="en-US" sz="2400">
                <a:latin typeface="Times New Roman" panose="02020603050405020304" pitchFamily="18" charset="0"/>
              </a:rPr>
              <a:t> scan</a:t>
            </a:r>
          </a:p>
        </p:txBody>
      </p:sp>
      <p:sp>
        <p:nvSpPr>
          <p:cNvPr id="62470" name="Line 5"/>
          <p:cNvSpPr>
            <a:spLocks noChangeShapeType="1"/>
          </p:cNvSpPr>
          <p:nvPr/>
        </p:nvSpPr>
        <p:spPr bwMode="auto">
          <a:xfrm>
            <a:off x="2297113" y="2719388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2471" name="Text Box 6"/>
          <p:cNvSpPr txBox="1">
            <a:spLocks noChangeArrowheads="1"/>
          </p:cNvSpPr>
          <p:nvPr/>
        </p:nvSpPr>
        <p:spPr bwMode="auto">
          <a:xfrm>
            <a:off x="2759075" y="172085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C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2472" name="Text Box 7"/>
          <p:cNvSpPr txBox="1">
            <a:spLocks noChangeArrowheads="1"/>
          </p:cNvSpPr>
          <p:nvPr/>
        </p:nvSpPr>
        <p:spPr bwMode="auto">
          <a:xfrm>
            <a:off x="5346700" y="156368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L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2473" name="Text Box 8"/>
          <p:cNvSpPr txBox="1">
            <a:spLocks noChangeArrowheads="1"/>
          </p:cNvSpPr>
          <p:nvPr/>
        </p:nvSpPr>
        <p:spPr bwMode="auto">
          <a:xfrm>
            <a:off x="301625" y="37290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L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2728913" y="33321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Times New Roman" panose="02020603050405020304" pitchFamily="18" charset="0"/>
              </a:rPr>
              <a:t>C</a:t>
            </a:r>
            <a:r>
              <a:rPr lang="en-US" altLang="en-US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2475" name="Text Box 10"/>
          <p:cNvSpPr txBox="1">
            <a:spLocks noChangeArrowheads="1"/>
          </p:cNvSpPr>
          <p:nvPr/>
        </p:nvSpPr>
        <p:spPr bwMode="auto">
          <a:xfrm>
            <a:off x="6016625" y="33829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C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2476" name="Line 11"/>
          <p:cNvSpPr>
            <a:spLocks noChangeShapeType="1"/>
          </p:cNvSpPr>
          <p:nvPr/>
        </p:nvSpPr>
        <p:spPr bwMode="auto">
          <a:xfrm flipH="1">
            <a:off x="5127625" y="4252913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77" name="Text Box 12"/>
          <p:cNvSpPr txBox="1">
            <a:spLocks noChangeArrowheads="1"/>
          </p:cNvSpPr>
          <p:nvPr/>
        </p:nvSpPr>
        <p:spPr bwMode="auto">
          <a:xfrm>
            <a:off x="5108575" y="3751263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2</a:t>
            </a:r>
            <a:r>
              <a:rPr lang="en-US" altLang="en-US" sz="2400" baseline="30000">
                <a:latin typeface="Times New Roman" panose="02020603050405020304" pitchFamily="18" charset="0"/>
              </a:rPr>
              <a:t>nd</a:t>
            </a:r>
            <a:r>
              <a:rPr lang="en-US" altLang="en-US" sz="2400">
                <a:latin typeface="Times New Roman" panose="02020603050405020304" pitchFamily="18" charset="0"/>
              </a:rPr>
              <a:t> scan</a:t>
            </a:r>
          </a:p>
        </p:txBody>
      </p:sp>
      <p:sp>
        <p:nvSpPr>
          <p:cNvPr id="62478" name="AutoShape 13"/>
          <p:cNvSpPr>
            <a:spLocks noChangeArrowheads="1"/>
          </p:cNvSpPr>
          <p:nvPr/>
        </p:nvSpPr>
        <p:spPr bwMode="auto">
          <a:xfrm>
            <a:off x="7861300" y="3070225"/>
            <a:ext cx="627063" cy="855663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2479" name="Line 14"/>
          <p:cNvSpPr>
            <a:spLocks noChangeShapeType="1"/>
          </p:cNvSpPr>
          <p:nvPr/>
        </p:nvSpPr>
        <p:spPr bwMode="auto">
          <a:xfrm>
            <a:off x="2535238" y="6299200"/>
            <a:ext cx="169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698500" y="580231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C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2481" name="Text Box 16"/>
          <p:cNvSpPr txBox="1">
            <a:spLocks noChangeArrowheads="1"/>
          </p:cNvSpPr>
          <p:nvPr/>
        </p:nvSpPr>
        <p:spPr bwMode="auto">
          <a:xfrm>
            <a:off x="4114800" y="57912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L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2482" name="Text Box 17"/>
          <p:cNvSpPr txBox="1">
            <a:spLocks noChangeArrowheads="1"/>
          </p:cNvSpPr>
          <p:nvPr/>
        </p:nvSpPr>
        <p:spPr bwMode="auto">
          <a:xfrm>
            <a:off x="2708275" y="5881688"/>
            <a:ext cx="112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3</a:t>
            </a:r>
            <a:r>
              <a:rPr lang="en-US" altLang="en-US" sz="2400" baseline="30000">
                <a:latin typeface="Times New Roman" panose="02020603050405020304" pitchFamily="18" charset="0"/>
              </a:rPr>
              <a:t>rd</a:t>
            </a:r>
            <a:r>
              <a:rPr lang="en-US" altLang="en-US" sz="2400">
                <a:latin typeface="Times New Roman" panose="02020603050405020304" pitchFamily="18" charset="0"/>
              </a:rPr>
              <a:t> scan</a:t>
            </a:r>
          </a:p>
        </p:txBody>
      </p:sp>
      <p:sp>
        <p:nvSpPr>
          <p:cNvPr id="62483" name="AutoShape 18"/>
          <p:cNvSpPr>
            <a:spLocks noChangeArrowheads="1"/>
          </p:cNvSpPr>
          <p:nvPr/>
        </p:nvSpPr>
        <p:spPr bwMode="auto">
          <a:xfrm>
            <a:off x="201613" y="4846638"/>
            <a:ext cx="441325" cy="1249362"/>
          </a:xfrm>
          <a:prstGeom prst="curvedRightArrow">
            <a:avLst>
              <a:gd name="adj1" fmla="val 56619"/>
              <a:gd name="adj2" fmla="val 11323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2484" name="Line 19"/>
          <p:cNvSpPr>
            <a:spLocks noChangeShapeType="1"/>
          </p:cNvSpPr>
          <p:nvPr/>
        </p:nvSpPr>
        <p:spPr bwMode="auto">
          <a:xfrm>
            <a:off x="5334000" y="2438400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2485" name="Line 20"/>
          <p:cNvSpPr>
            <a:spLocks noChangeShapeType="1"/>
          </p:cNvSpPr>
          <p:nvPr/>
        </p:nvSpPr>
        <p:spPr bwMode="auto">
          <a:xfrm flipH="1">
            <a:off x="2667000" y="464820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532949" name="Group 21"/>
          <p:cNvGraphicFramePr>
            <a:graphicFrameLocks noGrp="1"/>
          </p:cNvGraphicFramePr>
          <p:nvPr/>
        </p:nvGraphicFramePr>
        <p:xfrm>
          <a:off x="152400" y="1828800"/>
          <a:ext cx="1905000" cy="1554190"/>
        </p:xfrm>
        <a:graphic>
          <a:graphicData uri="http://schemas.openxmlformats.org/drawingml/2006/table">
            <a:tbl>
              <a:tblPr/>
              <a:tblGrid>
                <a:gridCol w="685800"/>
                <a:gridCol w="1219200"/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E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E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2969" name="Group 41"/>
          <p:cNvGraphicFramePr>
            <a:graphicFrameLocks noGrp="1"/>
          </p:cNvGraphicFramePr>
          <p:nvPr/>
        </p:nvGraphicFramePr>
        <p:xfrm>
          <a:off x="3429000" y="1219200"/>
          <a:ext cx="1752600" cy="1865328"/>
        </p:xfrm>
        <a:graphic>
          <a:graphicData uri="http://schemas.openxmlformats.org/drawingml/2006/table">
            <a:tbl>
              <a:tblPr/>
              <a:tblGrid>
                <a:gridCol w="1143000"/>
                <a:gridCol w="609600"/>
              </a:tblGrid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{D}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2992" name="Group 64"/>
          <p:cNvGraphicFramePr>
            <a:graphicFrameLocks noGrp="1"/>
          </p:cNvGraphicFramePr>
          <p:nvPr/>
        </p:nvGraphicFramePr>
        <p:xfrm>
          <a:off x="5943600" y="1371600"/>
          <a:ext cx="1752600" cy="1554190"/>
        </p:xfrm>
        <a:graphic>
          <a:graphicData uri="http://schemas.openxmlformats.org/drawingml/2006/table">
            <a:tbl>
              <a:tblPr/>
              <a:tblGrid>
                <a:gridCol w="1143000"/>
                <a:gridCol w="609600"/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3012" name="Group 84"/>
          <p:cNvGraphicFramePr>
            <a:graphicFrameLocks noGrp="1"/>
          </p:cNvGraphicFramePr>
          <p:nvPr/>
        </p:nvGraphicFramePr>
        <p:xfrm>
          <a:off x="6553200" y="3581400"/>
          <a:ext cx="1143000" cy="2176461"/>
        </p:xfrm>
        <a:graphic>
          <a:graphicData uri="http://schemas.openxmlformats.org/drawingml/2006/table">
            <a:tbl>
              <a:tblPr/>
              <a:tblGrid>
                <a:gridCol w="1143000"/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3030" name="Group 102"/>
          <p:cNvGraphicFramePr>
            <a:graphicFrameLocks noGrp="1"/>
          </p:cNvGraphicFramePr>
          <p:nvPr/>
        </p:nvGraphicFramePr>
        <p:xfrm>
          <a:off x="3200400" y="3429000"/>
          <a:ext cx="1752600" cy="2005052"/>
        </p:xfrm>
        <a:graphic>
          <a:graphicData uri="http://schemas.openxmlformats.org/drawingml/2006/table">
            <a:tbl>
              <a:tblPr/>
              <a:tblGrid>
                <a:gridCol w="1143000"/>
                <a:gridCol w="609600"/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3056" name="Group 128"/>
          <p:cNvGraphicFramePr>
            <a:graphicFrameLocks noGrp="1"/>
          </p:cNvGraphicFramePr>
          <p:nvPr/>
        </p:nvGraphicFramePr>
        <p:xfrm>
          <a:off x="762000" y="3862388"/>
          <a:ext cx="1752600" cy="1431970"/>
        </p:xfrm>
        <a:graphic>
          <a:graphicData uri="http://schemas.openxmlformats.org/drawingml/2006/table">
            <a:tbl>
              <a:tblPr/>
              <a:tblGrid>
                <a:gridCol w="1143000"/>
                <a:gridCol w="609600"/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61" marB="456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3076" name="Group 148"/>
          <p:cNvGraphicFramePr>
            <a:graphicFrameLocks noGrp="1"/>
          </p:cNvGraphicFramePr>
          <p:nvPr/>
        </p:nvGraphicFramePr>
        <p:xfrm>
          <a:off x="1143000" y="5867400"/>
          <a:ext cx="1143000" cy="658813"/>
        </p:xfrm>
        <a:graphic>
          <a:graphicData uri="http://schemas.openxmlformats.org/drawingml/2006/table">
            <a:tbl>
              <a:tblPr/>
              <a:tblGrid>
                <a:gridCol w="1143000"/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3084" name="Group 156"/>
          <p:cNvGraphicFramePr>
            <a:graphicFrameLocks noGrp="1"/>
          </p:cNvGraphicFramePr>
          <p:nvPr/>
        </p:nvGraphicFramePr>
        <p:xfrm>
          <a:off x="4572000" y="5867400"/>
          <a:ext cx="1752600" cy="619126"/>
        </p:xfrm>
        <a:graphic>
          <a:graphicData uri="http://schemas.openxmlformats.org/drawingml/2006/table">
            <a:tbl>
              <a:tblPr/>
              <a:tblGrid>
                <a:gridCol w="1143000"/>
                <a:gridCol w="609600"/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632" name="Text Box 167"/>
          <p:cNvSpPr txBox="1">
            <a:spLocks noChangeArrowheads="1"/>
          </p:cNvSpPr>
          <p:nvPr/>
        </p:nvSpPr>
        <p:spPr bwMode="auto">
          <a:xfrm>
            <a:off x="1828800" y="11430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Sup</a:t>
            </a:r>
            <a:r>
              <a:rPr lang="en-US" altLang="en-US" sz="2400" baseline="-25000"/>
              <a:t>min</a:t>
            </a:r>
            <a:r>
              <a:rPr lang="en-US" altLang="en-US" sz="2400"/>
              <a:t> = 2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2147094" y="5815551"/>
            <a:ext cx="611981" cy="479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2377863" y="5451785"/>
            <a:ext cx="3031599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en-US" sz="2000" b="1" dirty="0" smtClean="0"/>
              <a:t>Pruning see next slide</a:t>
            </a:r>
            <a:endParaRPr lang="en-US" sz="2000" b="1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/>
              <a:t>Apriori</a:t>
            </a:r>
            <a:r>
              <a:rPr lang="en-US" sz="2000" b="1" dirty="0"/>
              <a:t> property: </a:t>
            </a:r>
            <a:r>
              <a:rPr lang="en-US" sz="2000" i="1" dirty="0"/>
              <a:t>All nonempty subsets of a frequent </a:t>
            </a:r>
            <a:r>
              <a:rPr lang="en-US" sz="2000" i="1" dirty="0" err="1"/>
              <a:t>itemset</a:t>
            </a:r>
            <a:r>
              <a:rPr lang="en-US" sz="2000" i="1" dirty="0"/>
              <a:t> must also be frequent</a:t>
            </a:r>
            <a:r>
              <a:rPr lang="en-US" sz="2000" dirty="0" smtClean="0"/>
              <a:t> . (Downward closure property)</a:t>
            </a:r>
          </a:p>
          <a:p>
            <a:r>
              <a:rPr lang="en-US" sz="2000" dirty="0" smtClean="0"/>
              <a:t>It uses </a:t>
            </a:r>
            <a:r>
              <a:rPr lang="en-US" sz="2000" dirty="0"/>
              <a:t>the </a:t>
            </a:r>
            <a:r>
              <a:rPr lang="en-US" sz="2000" dirty="0" err="1"/>
              <a:t>Apriori</a:t>
            </a:r>
            <a:r>
              <a:rPr lang="en-US" sz="2000" dirty="0"/>
              <a:t> property to eliminate those having a subset that is</a:t>
            </a:r>
            <a:br>
              <a:rPr lang="en-US" sz="2000" dirty="0"/>
            </a:br>
            <a:r>
              <a:rPr lang="en-US" sz="2000" dirty="0"/>
              <a:t>not frequent (step 3</a:t>
            </a:r>
            <a:r>
              <a:rPr lang="en-US" sz="2000" dirty="0" smtClean="0"/>
              <a:t>)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891739"/>
              </p:ext>
            </p:extLst>
          </p:nvPr>
        </p:nvGraphicFramePr>
        <p:xfrm>
          <a:off x="228600" y="4546600"/>
          <a:ext cx="3529711" cy="212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63448"/>
                <a:gridCol w="525780"/>
                <a:gridCol w="527368"/>
                <a:gridCol w="526923"/>
                <a:gridCol w="12861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C3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Subsets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Is Frequent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ABC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AB</a:t>
                      </a:r>
                      <a:endParaRPr lang="en-US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AC</a:t>
                      </a:r>
                      <a:endParaRPr lang="en-US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BC</a:t>
                      </a:r>
                      <a:endParaRPr lang="en-US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ABE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AE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AE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BCE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Group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00681"/>
              </p:ext>
            </p:extLst>
          </p:nvPr>
        </p:nvGraphicFramePr>
        <p:xfrm>
          <a:off x="3908570" y="2801036"/>
          <a:ext cx="1752600" cy="2005052"/>
        </p:xfrm>
        <a:graphic>
          <a:graphicData uri="http://schemas.openxmlformats.org/drawingml/2006/table">
            <a:tbl>
              <a:tblPr/>
              <a:tblGrid>
                <a:gridCol w="1143000"/>
                <a:gridCol w="609600"/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40395" y="224955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Times New Roman" panose="02020603050405020304" pitchFamily="18" charset="0"/>
              </a:rPr>
              <a:t>C</a:t>
            </a:r>
            <a:r>
              <a:rPr lang="en-US" altLang="en-US" sz="2400" i="1" baseline="-25000" dirty="0"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8" name="Group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65491"/>
              </p:ext>
            </p:extLst>
          </p:nvPr>
        </p:nvGraphicFramePr>
        <p:xfrm>
          <a:off x="4114800" y="5685334"/>
          <a:ext cx="1143000" cy="658813"/>
        </p:xfrm>
        <a:graphic>
          <a:graphicData uri="http://schemas.openxmlformats.org/drawingml/2006/table">
            <a:tbl>
              <a:tblPr/>
              <a:tblGrid>
                <a:gridCol w="1143000"/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4441825" y="5196194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C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Arrow Connector 10"/>
          <p:cNvCxnSpPr>
            <a:endCxn id="5" idx="0"/>
          </p:cNvCxnSpPr>
          <p:nvPr/>
        </p:nvCxnSpPr>
        <p:spPr bwMode="auto">
          <a:xfrm flipH="1">
            <a:off x="1993455" y="3666467"/>
            <a:ext cx="1550400" cy="880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3337071" y="6174384"/>
            <a:ext cx="930129" cy="61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40581060"/>
      </p:ext>
    </p:extLst>
  </p:cSld>
  <p:clrMapOvr>
    <a:masterClrMapping/>
  </p:clrMapOvr>
  <p:transition spd="med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087889"/>
            <a:ext cx="7467600" cy="55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6142"/>
      </p:ext>
    </p:extLst>
  </p:cSld>
  <p:clrMapOvr>
    <a:masterClrMapping/>
  </p:clrMapOvr>
  <p:transition spd="med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Association rules can be generated as follows: </a:t>
                </a:r>
              </a:p>
              <a:p>
                <a:pPr lvl="1"/>
                <a:r>
                  <a:rPr lang="en-US" dirty="0"/>
                  <a:t>For each frequent </a:t>
                </a:r>
                <a:r>
                  <a:rPr lang="en-US" dirty="0" err="1"/>
                  <a:t>itemset</a:t>
                </a:r>
                <a:r>
                  <a:rPr lang="en-US" dirty="0"/>
                  <a:t> </a:t>
                </a:r>
                <a:r>
                  <a:rPr lang="en-US" dirty="0">
                    <a:latin typeface="Viner Hand ITC" panose="03070502030502020203" pitchFamily="66" charset="0"/>
                  </a:rPr>
                  <a:t>l</a:t>
                </a:r>
                <a:r>
                  <a:rPr lang="en-US" b="1" dirty="0">
                    <a:latin typeface="Bradley Hand ITC" panose="03070402050302030203" pitchFamily="66" charset="0"/>
                  </a:rPr>
                  <a:t>,</a:t>
                </a:r>
                <a:r>
                  <a:rPr lang="en-US" dirty="0"/>
                  <a:t> generate all nonempty subsets of </a:t>
                </a:r>
                <a:r>
                  <a:rPr lang="en-US" sz="3200" dirty="0">
                    <a:latin typeface="Viner Hand ITC" panose="03070502030502020203" pitchFamily="66" charset="0"/>
                  </a:rPr>
                  <a:t>l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every nonempty subset </a:t>
                </a:r>
                <a:r>
                  <a:rPr lang="en-US" i="1" dirty="0"/>
                  <a:t>s </a:t>
                </a:r>
                <a:r>
                  <a:rPr lang="en-US" dirty="0"/>
                  <a:t>of </a:t>
                </a:r>
                <a:r>
                  <a:rPr lang="en-US" sz="3200" dirty="0">
                    <a:latin typeface="Viner Hand ITC" panose="03070502030502020203" pitchFamily="66" charset="0"/>
                  </a:rPr>
                  <a:t>l</a:t>
                </a:r>
                <a:r>
                  <a:rPr lang="en-US" dirty="0"/>
                  <a:t> , output the rule “s</a:t>
                </a:r>
                <a:r>
                  <a:rPr lang="en-US">
                    <a:sym typeface="Wingdings" panose="05000000000000000000" pitchFamily="2" charset="2"/>
                  </a:rPr>
                  <a:t></a:t>
                </a:r>
                <a:r>
                  <a:rPr lang="en-US" smtClean="0">
                    <a:sym typeface="Wingdings" panose="05000000000000000000" pitchFamily="2" charset="2"/>
                  </a:rPr>
                  <a:t>(</a:t>
                </a:r>
                <a:r>
                  <a:rPr lang="en-US" smtClean="0">
                    <a:latin typeface="Viner Hand ITC" panose="03070502030502020203" pitchFamily="66" charset="0"/>
                  </a:rPr>
                  <a:t>l</a:t>
                </a:r>
                <a:r>
                  <a:rPr lang="en-US" smtClean="0">
                    <a:sym typeface="Wingdings" panose="05000000000000000000" pitchFamily="2" charset="2"/>
                  </a:rPr>
                  <a:t>-s</a:t>
                </a:r>
                <a:r>
                  <a:rPr lang="en-US" dirty="0">
                    <a:sym typeface="Wingdings" panose="05000000000000000000" pitchFamily="2" charset="2"/>
                  </a:rPr>
                  <a:t>)”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If </a:t>
                </a:r>
                <a:r>
                  <a:rPr lang="en-US" i="1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support.count</a:t>
                </a:r>
                <a:r>
                  <a:rPr lang="en-US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dirty="0">
                    <a:solidFill>
                      <a:srgbClr val="FF0000"/>
                    </a:solidFill>
                    <a:latin typeface="Viner Hand ITC" panose="03070502030502020203" pitchFamily="66" charset="0"/>
                  </a:rPr>
                  <a:t>l</a:t>
                </a:r>
                <a:r>
                  <a:rPr lang="en-US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)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/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i="1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Support.count</a:t>
                </a:r>
                <a:r>
                  <a:rPr lang="en-US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(s)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&gt;= </a:t>
                </a:r>
                <a:r>
                  <a:rPr lang="en-US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Min_Conf</a:t>
                </a:r>
                <a:endParaRPr lang="en-US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pPr lvl="3"/>
                <a:r>
                  <a:rPr lang="en-US" dirty="0">
                    <a:sym typeface="Wingdings" panose="05000000000000000000" pitchFamily="2" charset="2"/>
                  </a:rPr>
                  <a:t>Where </a:t>
                </a:r>
                <a:r>
                  <a:rPr lang="en-US" dirty="0" err="1">
                    <a:sym typeface="Wingdings" panose="05000000000000000000" pitchFamily="2" charset="2"/>
                  </a:rPr>
                  <a:t>Min_Conf</a:t>
                </a:r>
                <a:r>
                  <a:rPr lang="en-US" dirty="0">
                    <a:sym typeface="Wingdings" panose="05000000000000000000" pitchFamily="2" charset="2"/>
                  </a:rPr>
                  <a:t> is the minimum confidence threshold.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6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1004049"/>
      </p:ext>
    </p:extLst>
  </p:cSld>
  <p:clrMapOvr>
    <a:masterClrMapping/>
  </p:clrMapOvr>
  <p:transition spd="med"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395315"/>
            <a:ext cx="8763960" cy="50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984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4" y="990600"/>
            <a:ext cx="89058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939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CB128F-BE81-4201-A78B-4D8B226CA1C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 smtClean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620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Is Frequent Pattern Analysis?..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839200" cy="51816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SzPct val="80000"/>
            </a:pPr>
            <a:r>
              <a:rPr lang="en-US" altLang="en-US" sz="2000" smtClean="0"/>
              <a:t>First proposed by Agrawal, Imielinski, and Swami [AIS93] in the context of </a:t>
            </a:r>
            <a:r>
              <a:rPr lang="en-US" altLang="en-US" sz="2000" smtClean="0">
                <a:solidFill>
                  <a:schemeClr val="hlink"/>
                </a:solidFill>
              </a:rPr>
              <a:t>frequent itemsets</a:t>
            </a:r>
            <a:r>
              <a:rPr lang="en-US" altLang="en-US" sz="2000" smtClean="0"/>
              <a:t> and </a:t>
            </a:r>
            <a:r>
              <a:rPr lang="en-US" altLang="en-US" sz="2000" smtClean="0">
                <a:solidFill>
                  <a:schemeClr val="hlink"/>
                </a:solidFill>
              </a:rPr>
              <a:t>association rule mining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smtClean="0"/>
              <a:t>Motivation: Finding inherent regularities in data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What products were often purchased together?— Beer and diapers?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What are the subsequent purchases after buying a PC?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What kinds of DNA are sensitive to this new drug?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Can we automatically classify web documents?</a:t>
            </a:r>
          </a:p>
          <a:p>
            <a:pPr eaLnBrk="1" hangingPunct="1">
              <a:lnSpc>
                <a:spcPct val="130000"/>
              </a:lnSpc>
              <a:buSzPct val="80000"/>
            </a:pPr>
            <a:r>
              <a:rPr lang="en-US" altLang="en-US" sz="2000" smtClean="0"/>
              <a:t>Applications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2000" smtClean="0"/>
              <a:t>Basket data analysis, cross-marketing, catalog design, sale campaign analysis, Web log (click stream) analysis, and DNA sequence analysis.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7" r="13104"/>
          <a:stretch/>
        </p:blipFill>
        <p:spPr>
          <a:xfrm>
            <a:off x="1016501" y="1371600"/>
            <a:ext cx="7034797" cy="52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43751"/>
      </p:ext>
    </p:extLst>
  </p:cSld>
  <p:clrMapOvr>
    <a:masterClrMapping/>
  </p:clrMapOvr>
  <p:transition spd="med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084" r="11933" b="8333"/>
          <a:stretch/>
        </p:blipFill>
        <p:spPr>
          <a:xfrm>
            <a:off x="758125" y="1479453"/>
            <a:ext cx="7391400" cy="48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29167"/>
      </p:ext>
    </p:extLst>
  </p:cSld>
  <p:clrMapOvr>
    <a:masterClrMapping/>
  </p:clrMapOvr>
  <p:transition spd="med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7" t="4168" r="11933" b="8333"/>
          <a:stretch/>
        </p:blipFill>
        <p:spPr>
          <a:xfrm>
            <a:off x="315232" y="1052593"/>
            <a:ext cx="843733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72620"/>
      </p:ext>
    </p:extLst>
  </p:cSld>
  <p:clrMapOvr>
    <a:masterClrMapping/>
  </p:clrMapOvr>
  <p:transition spd="med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association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3125" r="12519" b="12501"/>
          <a:stretch/>
        </p:blipFill>
        <p:spPr>
          <a:xfrm>
            <a:off x="692150" y="1450661"/>
            <a:ext cx="7759700" cy="48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24907"/>
      </p:ext>
    </p:extLst>
  </p:cSld>
  <p:clrMapOvr>
    <a:masterClrMapping/>
  </p:clrMapOvr>
  <p:transition spd="med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association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9" t="3125" r="15446" b="23958"/>
          <a:stretch/>
        </p:blipFill>
        <p:spPr>
          <a:xfrm>
            <a:off x="824095" y="1600200"/>
            <a:ext cx="7495810" cy="42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01044"/>
      </p:ext>
    </p:extLst>
  </p:cSld>
  <p:clrMapOvr>
    <a:masterClrMapping/>
  </p:clrMapOvr>
  <p:transition spd="med"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association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4167" r="12519" b="12500"/>
          <a:stretch/>
        </p:blipFill>
        <p:spPr>
          <a:xfrm>
            <a:off x="713568" y="1905000"/>
            <a:ext cx="7640664" cy="4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1816"/>
      </p:ext>
    </p:extLst>
  </p:cSld>
  <p:clrMapOvr>
    <a:masterClrMapping/>
  </p:clrMapOvr>
  <p:transition spd="med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DA69AC-BA44-4435-8A1C-1163E72680F4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 smtClean="0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5438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Apriori Algorithm (</a:t>
            </a:r>
            <a:r>
              <a:rPr lang="en-US" altLang="en-US" sz="3200" smtClean="0"/>
              <a:t>Pseudo-Code</a:t>
            </a:r>
            <a:r>
              <a:rPr lang="en-US" altLang="en-US" sz="3200" u="sng" smtClean="0"/>
              <a:t>)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924800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2400" i="1" smtClean="0"/>
              <a:t>C</a:t>
            </a:r>
            <a:r>
              <a:rPr lang="en-US" altLang="en-US" sz="2400" i="1" baseline="-25000" smtClean="0"/>
              <a:t>k</a:t>
            </a:r>
            <a:r>
              <a:rPr lang="en-US" altLang="en-US" sz="2400" smtClean="0"/>
              <a:t>: Candidate itemset of size k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i="1" smtClean="0"/>
              <a:t>L</a:t>
            </a:r>
            <a:r>
              <a:rPr lang="en-US" altLang="en-US" sz="2400" i="1" baseline="-25000" smtClean="0"/>
              <a:t>k</a:t>
            </a:r>
            <a:r>
              <a:rPr lang="en-US" altLang="en-US" sz="2400" smtClean="0"/>
              <a:t> : frequent itemset of size k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en-US" sz="2400" smtClean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i="1" smtClean="0"/>
              <a:t>L</a:t>
            </a:r>
            <a:r>
              <a:rPr lang="en-US" altLang="en-US" sz="2400" i="1" baseline="-25000" smtClean="0"/>
              <a:t>1</a:t>
            </a:r>
            <a:r>
              <a:rPr lang="en-US" altLang="en-US" sz="2400" smtClean="0"/>
              <a:t> = {frequent items};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b="1" smtClean="0">
                <a:solidFill>
                  <a:srgbClr val="F83F24"/>
                </a:solidFill>
              </a:rPr>
              <a:t>for</a:t>
            </a:r>
            <a:r>
              <a:rPr lang="en-US" altLang="en-US" sz="2400" b="1" smtClean="0"/>
              <a:t> </a:t>
            </a:r>
            <a:r>
              <a:rPr lang="en-US" altLang="en-US" sz="2400" smtClean="0"/>
              <a:t>(</a:t>
            </a:r>
            <a:r>
              <a:rPr lang="en-US" altLang="en-US" sz="2400" i="1" smtClean="0"/>
              <a:t>k</a:t>
            </a:r>
            <a:r>
              <a:rPr lang="en-US" altLang="en-US" sz="2400" smtClean="0"/>
              <a:t> = 1; </a:t>
            </a:r>
            <a:r>
              <a:rPr lang="en-US" altLang="en-US" sz="2400" i="1" smtClean="0"/>
              <a:t>L</a:t>
            </a:r>
            <a:r>
              <a:rPr lang="en-US" altLang="en-US" sz="2400" i="1" baseline="-25000" smtClean="0"/>
              <a:t>k</a:t>
            </a:r>
            <a:r>
              <a:rPr lang="en-US" altLang="en-US" sz="2400" smtClean="0"/>
              <a:t> !=</a:t>
            </a:r>
            <a:r>
              <a:rPr lang="en-US" altLang="en-US" sz="2400" smtClean="0">
                <a:sym typeface="Symbol" panose="05050102010706020507" pitchFamily="18" charset="2"/>
              </a:rPr>
              <a:t></a:t>
            </a:r>
            <a:r>
              <a:rPr lang="en-US" altLang="en-US" sz="2400" smtClean="0"/>
              <a:t>; </a:t>
            </a:r>
            <a:r>
              <a:rPr lang="en-US" altLang="en-US" sz="2400" i="1" smtClean="0"/>
              <a:t>k</a:t>
            </a:r>
            <a:r>
              <a:rPr lang="en-US" altLang="en-US" sz="2400" smtClean="0"/>
              <a:t>++) </a:t>
            </a:r>
            <a:r>
              <a:rPr lang="en-US" altLang="en-US" sz="2400" b="1" smtClean="0">
                <a:solidFill>
                  <a:srgbClr val="F83F24"/>
                </a:solidFill>
              </a:rPr>
              <a:t>do begin</a:t>
            </a:r>
            <a:endParaRPr lang="en-US" altLang="en-US" sz="2400" smtClean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smtClean="0"/>
              <a:t>    </a:t>
            </a:r>
            <a:r>
              <a:rPr lang="en-US" altLang="en-US" sz="2400" i="1" smtClean="0"/>
              <a:t>C</a:t>
            </a:r>
            <a:r>
              <a:rPr lang="en-US" altLang="en-US" sz="2400" i="1" baseline="-25000" smtClean="0"/>
              <a:t>k+1</a:t>
            </a:r>
            <a:r>
              <a:rPr lang="en-US" altLang="en-US" sz="2400" smtClean="0"/>
              <a:t> = candidates generated from </a:t>
            </a:r>
            <a:r>
              <a:rPr lang="en-US" altLang="en-US" sz="2400" i="1" smtClean="0"/>
              <a:t>L</a:t>
            </a:r>
            <a:r>
              <a:rPr lang="en-US" altLang="en-US" sz="2400" i="1" baseline="-25000" smtClean="0"/>
              <a:t>k</a:t>
            </a:r>
            <a:r>
              <a:rPr lang="en-US" altLang="en-US" sz="2400" smtClean="0"/>
              <a:t>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smtClean="0"/>
              <a:t>    </a:t>
            </a:r>
            <a:r>
              <a:rPr lang="en-US" altLang="en-US" sz="2400" b="1" smtClean="0">
                <a:solidFill>
                  <a:srgbClr val="F83F24"/>
                </a:solidFill>
              </a:rPr>
              <a:t>for each</a:t>
            </a:r>
            <a:r>
              <a:rPr lang="en-US" altLang="en-US" sz="2400" smtClean="0"/>
              <a:t> transaction </a:t>
            </a:r>
            <a:r>
              <a:rPr lang="en-US" altLang="en-US" sz="2400" i="1" smtClean="0"/>
              <a:t>t</a:t>
            </a:r>
            <a:r>
              <a:rPr lang="en-US" altLang="en-US" sz="2400" smtClean="0"/>
              <a:t> in database do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smtClean="0"/>
              <a:t>  increment the count of all candidates in </a:t>
            </a:r>
            <a:r>
              <a:rPr lang="en-US" altLang="en-US" sz="2400" i="1" smtClean="0"/>
              <a:t>C</a:t>
            </a:r>
            <a:r>
              <a:rPr lang="en-US" altLang="en-US" sz="2400" i="1" baseline="-25000" smtClean="0"/>
              <a:t>k+1</a:t>
            </a:r>
            <a:r>
              <a:rPr lang="en-US" altLang="en-US" sz="2400" smtClean="0"/>
              <a:t> that are contained in </a:t>
            </a:r>
            <a:r>
              <a:rPr lang="en-US" altLang="en-US" sz="2400" i="1" smtClean="0"/>
              <a:t>t</a:t>
            </a:r>
            <a:endParaRPr lang="en-US" altLang="en-US" sz="2400" smtClean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smtClean="0"/>
              <a:t>    </a:t>
            </a:r>
            <a:r>
              <a:rPr lang="en-US" altLang="en-US" sz="2400" i="1" smtClean="0"/>
              <a:t>L</a:t>
            </a:r>
            <a:r>
              <a:rPr lang="en-US" altLang="en-US" sz="2400" i="1" baseline="-25000" smtClean="0"/>
              <a:t>k+1</a:t>
            </a:r>
            <a:r>
              <a:rPr lang="en-US" altLang="en-US" sz="2400" smtClean="0"/>
              <a:t>  = candidates in </a:t>
            </a:r>
            <a:r>
              <a:rPr lang="en-US" altLang="en-US" sz="2400" i="1" smtClean="0"/>
              <a:t>C</a:t>
            </a:r>
            <a:r>
              <a:rPr lang="en-US" altLang="en-US" sz="2400" i="1" baseline="-25000" smtClean="0"/>
              <a:t>k+1</a:t>
            </a:r>
            <a:r>
              <a:rPr lang="en-US" altLang="en-US" sz="2400" smtClean="0"/>
              <a:t> with min_support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smtClean="0"/>
              <a:t>   </a:t>
            </a:r>
            <a:r>
              <a:rPr lang="en-US" altLang="en-US" sz="2400" b="1" smtClean="0">
                <a:solidFill>
                  <a:srgbClr val="F83F24"/>
                </a:solidFill>
              </a:rPr>
              <a:t> end</a:t>
            </a:r>
            <a:endParaRPr lang="en-US" altLang="en-US" sz="2400" smtClean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b="1" smtClean="0">
                <a:solidFill>
                  <a:srgbClr val="F83F24"/>
                </a:solidFill>
              </a:rPr>
              <a:t>return</a:t>
            </a:r>
            <a:r>
              <a:rPr lang="en-US" altLang="en-US" sz="2400" smtClean="0"/>
              <a:t> </a:t>
            </a:r>
            <a:r>
              <a:rPr lang="en-US" altLang="en-US" sz="2400" smtClean="0">
                <a:sym typeface="Symbol" panose="05050102010706020507" pitchFamily="18" charset="2"/>
              </a:rPr>
              <a:t></a:t>
            </a:r>
            <a:r>
              <a:rPr lang="en-US" altLang="en-US" sz="2400" i="1" baseline="-25000" smtClean="0"/>
              <a:t>k</a:t>
            </a:r>
            <a:r>
              <a:rPr lang="en-US" altLang="en-US" sz="2400" smtClean="0"/>
              <a:t> </a:t>
            </a:r>
            <a:r>
              <a:rPr lang="en-US" altLang="en-US" sz="2400" i="1" smtClean="0"/>
              <a:t>L</a:t>
            </a:r>
            <a:r>
              <a:rPr lang="en-US" altLang="en-US" sz="2400" i="1" baseline="-25000" smtClean="0"/>
              <a:t>k</a:t>
            </a:r>
            <a:r>
              <a:rPr lang="en-US" altLang="en-US" sz="2400" smtClean="0"/>
              <a:t>;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6D76A9-774B-43C8-957F-E434EC0848B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 smtClean="0"/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Implementation of Apriori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382000" cy="5029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smtClean="0"/>
              <a:t>How to generate candidates?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Step 1: self-joining </a:t>
            </a:r>
            <a:r>
              <a:rPr lang="en-US" altLang="en-US" sz="2400" i="1" smtClean="0"/>
              <a:t>L</a:t>
            </a:r>
            <a:r>
              <a:rPr lang="en-US" altLang="en-US" sz="2400" i="1" baseline="-25000" smtClean="0"/>
              <a:t>k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Step 2: pruning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smtClean="0"/>
              <a:t>Example of Candidate-generation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smtClean="0"/>
              <a:t>L</a:t>
            </a:r>
            <a:r>
              <a:rPr lang="en-US" altLang="en-US" sz="2400" i="1" baseline="-25000" smtClean="0"/>
              <a:t>3</a:t>
            </a:r>
            <a:r>
              <a:rPr lang="en-US" altLang="en-US" sz="2400" i="1" smtClean="0"/>
              <a:t>=</a:t>
            </a:r>
            <a:r>
              <a:rPr lang="en-US" altLang="en-US" sz="2400" smtClean="0"/>
              <a:t>{</a:t>
            </a:r>
            <a:r>
              <a:rPr lang="en-US" altLang="en-US" sz="2400" i="1" smtClean="0"/>
              <a:t>abc, abd, acd, ace, bcd</a:t>
            </a:r>
            <a:r>
              <a:rPr lang="en-US" altLang="en-US" sz="2400" smtClean="0"/>
              <a:t>}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Self-joining: </a:t>
            </a:r>
            <a:r>
              <a:rPr lang="en-US" altLang="en-US" sz="2400" i="1" smtClean="0"/>
              <a:t>L</a:t>
            </a:r>
            <a:r>
              <a:rPr lang="en-US" altLang="en-US" sz="2400" i="1" baseline="-25000" smtClean="0"/>
              <a:t>3</a:t>
            </a:r>
            <a:r>
              <a:rPr lang="en-US" altLang="en-US" sz="2400" i="1" smtClean="0"/>
              <a:t>*L</a:t>
            </a:r>
            <a:r>
              <a:rPr lang="en-US" altLang="en-US" sz="2400" i="1" baseline="-25000" smtClean="0"/>
              <a:t>3</a:t>
            </a:r>
            <a:endParaRPr lang="en-US" altLang="en-US" sz="2400" i="1" smtClean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000" i="1" smtClean="0"/>
              <a:t>abcd </a:t>
            </a:r>
            <a:r>
              <a:rPr lang="en-US" altLang="en-US" sz="2000" smtClean="0"/>
              <a:t>from </a:t>
            </a:r>
            <a:r>
              <a:rPr lang="en-US" altLang="en-US" sz="2000" i="1" smtClean="0"/>
              <a:t>abc</a:t>
            </a:r>
            <a:r>
              <a:rPr lang="en-US" altLang="en-US" sz="2000" smtClean="0"/>
              <a:t> and </a:t>
            </a:r>
            <a:r>
              <a:rPr lang="en-US" altLang="en-US" sz="2000" i="1" smtClean="0"/>
              <a:t>abd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000" i="1" smtClean="0"/>
              <a:t>acde</a:t>
            </a:r>
            <a:r>
              <a:rPr lang="en-US" altLang="en-US" sz="2000" smtClean="0"/>
              <a:t> from </a:t>
            </a:r>
            <a:r>
              <a:rPr lang="en-US" altLang="en-US" sz="2000" i="1" smtClean="0"/>
              <a:t>acd</a:t>
            </a:r>
            <a:r>
              <a:rPr lang="en-US" altLang="en-US" sz="2000" smtClean="0"/>
              <a:t> and </a:t>
            </a:r>
            <a:r>
              <a:rPr lang="en-US" altLang="en-US" sz="2000" i="1" smtClean="0"/>
              <a:t>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Pruning: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000" i="1" smtClean="0"/>
              <a:t>acde</a:t>
            </a:r>
            <a:r>
              <a:rPr lang="en-US" altLang="en-US" sz="2000" smtClean="0"/>
              <a:t> is removed because </a:t>
            </a:r>
            <a:r>
              <a:rPr lang="en-US" altLang="en-US" sz="2000" i="1" smtClean="0"/>
              <a:t>ade</a:t>
            </a:r>
            <a:r>
              <a:rPr lang="en-US" altLang="en-US" sz="2000" smtClean="0"/>
              <a:t> is not in </a:t>
            </a:r>
            <a:r>
              <a:rPr lang="en-US" altLang="en-US" sz="2000" i="1" smtClean="0"/>
              <a:t>L</a:t>
            </a:r>
            <a:r>
              <a:rPr lang="en-US" altLang="en-US" sz="2000" i="1" baseline="-25000" smtClean="0"/>
              <a:t>3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smtClean="0"/>
              <a:t>C</a:t>
            </a:r>
            <a:r>
              <a:rPr lang="en-US" altLang="en-US" sz="2400" i="1" baseline="-25000" smtClean="0"/>
              <a:t>4 </a:t>
            </a:r>
            <a:r>
              <a:rPr lang="en-US" altLang="en-US" sz="2400" smtClean="0"/>
              <a:t>= {</a:t>
            </a:r>
            <a:r>
              <a:rPr lang="en-US" altLang="en-US" sz="2400" i="1" smtClean="0"/>
              <a:t>abcd</a:t>
            </a:r>
            <a:r>
              <a:rPr lang="en-US" altLang="en-US" sz="2400" smtClean="0"/>
              <a:t>}</a:t>
            </a:r>
          </a:p>
          <a:p>
            <a:pPr eaLnBrk="1" hangingPunct="1">
              <a:lnSpc>
                <a:spcPct val="110000"/>
              </a:lnSpc>
            </a:pPr>
            <a:endParaRPr lang="en-US" altLang="en-US" sz="2000" smtClean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dirty="0" err="1" smtClean="0"/>
              <a:t>Apriori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Boolean</a:t>
            </a:r>
            <a:r>
              <a:rPr lang="en-US" sz="1800" dirty="0"/>
              <a:t> </a:t>
            </a:r>
            <a:r>
              <a:rPr lang="en-US" sz="1800" b="1" dirty="0"/>
              <a:t>association</a:t>
            </a:r>
            <a:r>
              <a:rPr lang="en-US" sz="1800" dirty="0"/>
              <a:t> </a:t>
            </a:r>
            <a:r>
              <a:rPr lang="en-US" sz="1800" b="1" dirty="0"/>
              <a:t>rules</a:t>
            </a:r>
            <a:r>
              <a:rPr lang="en-US" sz="1800" dirty="0"/>
              <a:t> state associations between the presence of certain items with </a:t>
            </a:r>
            <a:r>
              <a:rPr lang="en-US" sz="1800" dirty="0" smtClean="0"/>
              <a:t>the presence </a:t>
            </a:r>
            <a:r>
              <a:rPr lang="en-US" sz="1800" dirty="0"/>
              <a:t>of some other </a:t>
            </a:r>
            <a:r>
              <a:rPr lang="en-US" sz="1800" dirty="0" smtClean="0"/>
              <a:t>items</a:t>
            </a:r>
          </a:p>
          <a:p>
            <a:r>
              <a:rPr lang="en-US" sz="1800" dirty="0" smtClean="0"/>
              <a:t>Association </a:t>
            </a:r>
            <a:r>
              <a:rPr lang="en-US" sz="1800" dirty="0"/>
              <a:t>rules are measured and evaluated in terms of support, confidence and </a:t>
            </a:r>
            <a:r>
              <a:rPr lang="en-US" sz="1800" dirty="0" smtClean="0"/>
              <a:t>lift.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most significant part of association rule mining is the discovery of frequent </a:t>
            </a:r>
            <a:r>
              <a:rPr lang="en-US" sz="1800" dirty="0" err="1" smtClean="0"/>
              <a:t>itemsets</a:t>
            </a:r>
            <a:endParaRPr lang="en-US" sz="1800" dirty="0" smtClean="0"/>
          </a:p>
          <a:p>
            <a:r>
              <a:rPr lang="en-US" sz="1800" dirty="0" err="1" smtClean="0"/>
              <a:t>Apriori</a:t>
            </a:r>
            <a:r>
              <a:rPr lang="en-US" sz="1800" dirty="0" smtClean="0"/>
              <a:t> </a:t>
            </a:r>
            <a:r>
              <a:rPr lang="en-US" sz="1800" dirty="0"/>
              <a:t>algorithm for finding frequent </a:t>
            </a:r>
            <a:r>
              <a:rPr lang="en-US" sz="1800" dirty="0" err="1"/>
              <a:t>itemsets</a:t>
            </a:r>
            <a:r>
              <a:rPr lang="en-US" sz="1800" dirty="0"/>
              <a:t> follows a create-and-test greedy approach. FP-growth algorithm offers an alternative by traversing a FP-tree without generating </a:t>
            </a:r>
            <a:r>
              <a:rPr lang="en-US" sz="1800" dirty="0" smtClean="0"/>
              <a:t>candidate </a:t>
            </a:r>
            <a:r>
              <a:rPr lang="en-US" sz="1800" dirty="0" err="1" smtClean="0"/>
              <a:t>itemsets</a:t>
            </a:r>
            <a:endParaRPr lang="en-US" sz="1800" dirty="0" smtClean="0"/>
          </a:p>
          <a:p>
            <a:r>
              <a:rPr lang="en-US" sz="1800" dirty="0" err="1" smtClean="0"/>
              <a:t>Apriori</a:t>
            </a:r>
            <a:r>
              <a:rPr lang="en-US" sz="1800" dirty="0" smtClean="0"/>
              <a:t> </a:t>
            </a:r>
            <a:r>
              <a:rPr lang="en-US" sz="1800" dirty="0"/>
              <a:t>approach is also used for generating rule </a:t>
            </a:r>
            <a:r>
              <a:rPr lang="en-US" sz="1800" dirty="0" smtClean="0"/>
              <a:t>expressions</a:t>
            </a:r>
          </a:p>
          <a:p>
            <a:r>
              <a:rPr lang="en-US" sz="1800" dirty="0" err="1" smtClean="0"/>
              <a:t>Generalised</a:t>
            </a:r>
            <a:r>
              <a:rPr lang="en-US" sz="1800" dirty="0" smtClean="0"/>
              <a:t> </a:t>
            </a:r>
            <a:r>
              <a:rPr lang="en-US" sz="1800" dirty="0"/>
              <a:t>rules represent associations between data concepts (categories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Quantitative </a:t>
            </a:r>
            <a:r>
              <a:rPr lang="en-US" sz="1800" dirty="0"/>
              <a:t>rules describe associations among values of different </a:t>
            </a:r>
            <a:r>
              <a:rPr lang="en-US" sz="1800" dirty="0" smtClean="0"/>
              <a:t>attributes</a:t>
            </a:r>
          </a:p>
          <a:p>
            <a:r>
              <a:rPr lang="en-US" sz="1800" dirty="0" err="1" smtClean="0"/>
              <a:t>Apriori</a:t>
            </a:r>
            <a:r>
              <a:rPr lang="en-US" sz="1800" dirty="0" smtClean="0"/>
              <a:t> </a:t>
            </a:r>
            <a:r>
              <a:rPr lang="en-US" sz="1800" dirty="0"/>
              <a:t>approach has been adapted for mining the various associations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In </a:t>
            </a:r>
            <a:r>
              <a:rPr lang="en-US" sz="1800" dirty="0"/>
              <a:t>the context of </a:t>
            </a:r>
            <a:r>
              <a:rPr lang="en-US" sz="1800" dirty="0" err="1"/>
              <a:t>generalised</a:t>
            </a:r>
            <a:r>
              <a:rPr lang="en-US" sz="1800" dirty="0"/>
              <a:t> and quantitative rules, there exist redundant rules that need </a:t>
            </a:r>
            <a:r>
              <a:rPr lang="en-US" sz="1800" dirty="0" smtClean="0"/>
              <a:t>to be pruned</a:t>
            </a:r>
          </a:p>
          <a:p>
            <a:r>
              <a:rPr lang="en-US" sz="1800" dirty="0" smtClean="0"/>
              <a:t>Association </a:t>
            </a:r>
            <a:r>
              <a:rPr lang="en-US" sz="1800" dirty="0"/>
              <a:t>rule mining faces with practical problems and </a:t>
            </a:r>
            <a:r>
              <a:rPr lang="en-US" sz="1800" dirty="0" smtClean="0"/>
              <a:t>issues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98524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H.W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8" y="1371600"/>
            <a:ext cx="8285564" cy="32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66757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377825" y="139700"/>
            <a:ext cx="8305800" cy="609600"/>
          </a:xfrm>
        </p:spPr>
        <p:txBody>
          <a:bodyPr/>
          <a:lstStyle/>
          <a:p>
            <a:r>
              <a:rPr lang="en-US" altLang="en-US" smtClean="0"/>
              <a:t>Market Basket Analysis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49C153-52E7-479F-8B7E-B02C48E55499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 smtClean="0"/>
          </a:p>
        </p:txBody>
      </p:sp>
      <p:pic>
        <p:nvPicPr>
          <p:cNvPr id="23557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413" y="749300"/>
            <a:ext cx="7431087" cy="588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090EA1-B426-46F8-AE28-A30E4FF3486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200" smtClean="0"/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381000"/>
            <a:ext cx="9448800" cy="639763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Candidate Generation: An SQL Implementation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534400" cy="5105400"/>
          </a:xfrm>
        </p:spPr>
        <p:txBody>
          <a:bodyPr/>
          <a:lstStyle/>
          <a:p>
            <a:pPr eaLnBrk="1" hangingPunct="1"/>
            <a:r>
              <a:rPr lang="en-US" altLang="en-US" sz="1800" smtClean="0"/>
              <a:t>SQL Implementation of candidate generation</a:t>
            </a:r>
          </a:p>
          <a:p>
            <a:pPr lvl="1" eaLnBrk="1" hangingPunct="1"/>
            <a:r>
              <a:rPr lang="en-US" altLang="en-US" sz="1800" smtClean="0"/>
              <a:t>Suppose the items in </a:t>
            </a:r>
            <a:r>
              <a:rPr lang="en-US" altLang="en-US" sz="1800" i="1" smtClean="0"/>
              <a:t>L</a:t>
            </a:r>
            <a:r>
              <a:rPr lang="en-US" altLang="en-US" sz="1800" i="1" baseline="-25000" smtClean="0"/>
              <a:t>k-1</a:t>
            </a:r>
            <a:r>
              <a:rPr lang="en-US" altLang="en-US" sz="1800" smtClean="0"/>
              <a:t> are listed in an order</a:t>
            </a:r>
          </a:p>
          <a:p>
            <a:pPr lvl="1" eaLnBrk="1" hangingPunct="1"/>
            <a:r>
              <a:rPr lang="en-US" altLang="en-US" sz="1800" smtClean="0"/>
              <a:t>Step 1: self-joining </a:t>
            </a:r>
            <a:r>
              <a:rPr lang="en-US" altLang="en-US" sz="1800" i="1" smtClean="0"/>
              <a:t>L</a:t>
            </a:r>
            <a:r>
              <a:rPr lang="en-US" altLang="en-US" sz="1800" i="1" baseline="-25000" smtClean="0"/>
              <a:t>k-1</a:t>
            </a:r>
            <a:r>
              <a:rPr lang="en-US" altLang="en-US" sz="1800" smtClean="0"/>
              <a:t> 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800" smtClean="0"/>
              <a:t>insert into</a:t>
            </a:r>
            <a:r>
              <a:rPr lang="en-US" altLang="en-US" sz="1800" b="1" smtClean="0"/>
              <a:t> </a:t>
            </a:r>
            <a:r>
              <a:rPr lang="en-US" altLang="en-US" sz="1800" b="1" i="1" smtClean="0"/>
              <a:t>C</a:t>
            </a:r>
            <a:r>
              <a:rPr lang="en-US" altLang="en-US" sz="1800" b="1" i="1" baseline="-25000" smtClean="0"/>
              <a:t>k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800" smtClean="0"/>
              <a:t>select </a:t>
            </a:r>
            <a:r>
              <a:rPr lang="en-US" altLang="en-US" sz="1800" b="1" i="1" smtClean="0"/>
              <a:t>p.item</a:t>
            </a:r>
            <a:r>
              <a:rPr lang="en-US" altLang="en-US" sz="1800" b="1" i="1" baseline="-25000" smtClean="0"/>
              <a:t>1</a:t>
            </a:r>
            <a:r>
              <a:rPr lang="en-US" altLang="en-US" sz="1800" b="1" i="1" smtClean="0"/>
              <a:t>, p.item</a:t>
            </a:r>
            <a:r>
              <a:rPr lang="en-US" altLang="en-US" sz="1800" b="1" i="1" baseline="-25000" smtClean="0"/>
              <a:t>2</a:t>
            </a:r>
            <a:r>
              <a:rPr lang="en-US" altLang="en-US" sz="1800" b="1" i="1" smtClean="0"/>
              <a:t>, …, p.item</a:t>
            </a:r>
            <a:r>
              <a:rPr lang="en-US" altLang="en-US" sz="1800" b="1" i="1" baseline="-25000" smtClean="0"/>
              <a:t>k-1</a:t>
            </a:r>
            <a:r>
              <a:rPr lang="en-US" altLang="en-US" sz="1800" b="1" i="1" smtClean="0"/>
              <a:t>, q.item</a:t>
            </a:r>
            <a:r>
              <a:rPr lang="en-US" altLang="en-US" sz="1800" b="1" i="1" baseline="-25000" smtClean="0"/>
              <a:t>k-1</a:t>
            </a:r>
            <a:endParaRPr lang="en-US" altLang="en-US" sz="1800" b="1" smtClean="0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800" smtClean="0"/>
              <a:t>from </a:t>
            </a:r>
            <a:r>
              <a:rPr lang="en-US" altLang="en-US" sz="1800" b="1" i="1" smtClean="0"/>
              <a:t>L</a:t>
            </a:r>
            <a:r>
              <a:rPr lang="en-US" altLang="en-US" sz="1800" b="1" i="1" baseline="-25000" smtClean="0"/>
              <a:t>k-1</a:t>
            </a:r>
            <a:r>
              <a:rPr lang="en-US" altLang="en-US" sz="1800" b="1" i="1" smtClean="0"/>
              <a:t> p, L</a:t>
            </a:r>
            <a:r>
              <a:rPr lang="en-US" altLang="en-US" sz="1800" b="1" i="1" baseline="-25000" smtClean="0"/>
              <a:t>k-1 </a:t>
            </a:r>
            <a:r>
              <a:rPr lang="en-US" altLang="en-US" sz="1800" b="1" i="1" smtClean="0"/>
              <a:t>q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800" smtClean="0"/>
              <a:t>where </a:t>
            </a:r>
            <a:r>
              <a:rPr lang="en-US" altLang="en-US" sz="1800" b="1" i="1" smtClean="0"/>
              <a:t>p.item</a:t>
            </a:r>
            <a:r>
              <a:rPr lang="en-US" altLang="en-US" sz="1800" b="1" i="1" baseline="-25000" smtClean="0"/>
              <a:t>1</a:t>
            </a:r>
            <a:r>
              <a:rPr lang="en-US" altLang="en-US" sz="1800" b="1" i="1" smtClean="0"/>
              <a:t>=q.item</a:t>
            </a:r>
            <a:r>
              <a:rPr lang="en-US" altLang="en-US" sz="1800" b="1" i="1" baseline="-25000" smtClean="0"/>
              <a:t>1</a:t>
            </a:r>
            <a:r>
              <a:rPr lang="en-US" altLang="en-US" sz="1800" b="1" i="1" smtClean="0"/>
              <a:t>, …, p.item</a:t>
            </a:r>
            <a:r>
              <a:rPr lang="en-US" altLang="en-US" sz="1800" b="1" i="1" baseline="-25000" smtClean="0"/>
              <a:t>k-2</a:t>
            </a:r>
            <a:r>
              <a:rPr lang="en-US" altLang="en-US" sz="1800" b="1" i="1" smtClean="0"/>
              <a:t>=q.item</a:t>
            </a:r>
            <a:r>
              <a:rPr lang="en-US" altLang="en-US" sz="1800" b="1" i="1" baseline="-25000" smtClean="0"/>
              <a:t>k-2</a:t>
            </a:r>
            <a:r>
              <a:rPr lang="en-US" altLang="en-US" sz="1800" b="1" i="1" smtClean="0"/>
              <a:t>, p.item</a:t>
            </a:r>
            <a:r>
              <a:rPr lang="en-US" altLang="en-US" sz="1800" b="1" i="1" baseline="-25000" smtClean="0"/>
              <a:t>k-1 </a:t>
            </a:r>
            <a:r>
              <a:rPr lang="en-US" altLang="en-US" sz="1800" b="1" i="1" smtClean="0"/>
              <a:t>&lt; q.item</a:t>
            </a:r>
            <a:r>
              <a:rPr lang="en-US" altLang="en-US" sz="1800" b="1" i="1" baseline="-25000" smtClean="0"/>
              <a:t>k-1</a:t>
            </a:r>
          </a:p>
          <a:p>
            <a:pPr lvl="1" eaLnBrk="1" hangingPunct="1"/>
            <a:r>
              <a:rPr lang="en-US" altLang="en-US" sz="1800" smtClean="0"/>
              <a:t>Step 2: pruning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800" smtClean="0"/>
              <a:t>forall </a:t>
            </a:r>
            <a:r>
              <a:rPr lang="en-US" altLang="en-US" sz="1800" b="1" i="1" smtClean="0"/>
              <a:t>itemsets c in C</a:t>
            </a:r>
            <a:r>
              <a:rPr lang="en-US" altLang="en-US" sz="1800" b="1" i="1" baseline="-25000" smtClean="0"/>
              <a:t>k</a:t>
            </a:r>
            <a:r>
              <a:rPr lang="en-US" altLang="en-US" sz="1800" b="1" i="1" smtClean="0"/>
              <a:t> </a:t>
            </a:r>
            <a:r>
              <a:rPr lang="en-US" altLang="en-US" sz="1800" smtClean="0"/>
              <a:t>do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en-US" altLang="en-US" sz="1800" smtClean="0"/>
              <a:t>forall </a:t>
            </a:r>
            <a:r>
              <a:rPr lang="en-US" altLang="en-US" sz="1800" b="1" i="1" smtClean="0"/>
              <a:t>(k-1)-subsets s of c </a:t>
            </a:r>
            <a:r>
              <a:rPr lang="en-US" altLang="en-US" sz="1800" smtClean="0"/>
              <a:t>do</a:t>
            </a:r>
          </a:p>
          <a:p>
            <a:pPr lvl="4" eaLnBrk="1" hangingPunct="1">
              <a:buFont typeface="Wingdings" panose="05000000000000000000" pitchFamily="2" charset="2"/>
              <a:buNone/>
            </a:pPr>
            <a:r>
              <a:rPr lang="en-US" altLang="en-US" sz="1800" b="1" smtClean="0"/>
              <a:t>if </a:t>
            </a:r>
            <a:r>
              <a:rPr lang="en-US" altLang="en-US" sz="1800" i="1" smtClean="0"/>
              <a:t>(s is not in L</a:t>
            </a:r>
            <a:r>
              <a:rPr lang="en-US" altLang="en-US" sz="1800" i="1" baseline="-25000" smtClean="0"/>
              <a:t>k-1</a:t>
            </a:r>
            <a:r>
              <a:rPr lang="en-US" altLang="en-US" sz="1800" i="1" smtClean="0"/>
              <a:t>) </a:t>
            </a:r>
            <a:r>
              <a:rPr lang="en-US" altLang="en-US" sz="1800" b="1" smtClean="0"/>
              <a:t>then delete </a:t>
            </a:r>
            <a:r>
              <a:rPr lang="en-US" altLang="en-US" sz="1800" i="1" smtClean="0"/>
              <a:t>c</a:t>
            </a:r>
            <a:r>
              <a:rPr lang="en-US" altLang="en-US" sz="1800" b="1" smtClean="0"/>
              <a:t> from </a:t>
            </a:r>
            <a:r>
              <a:rPr lang="en-US" altLang="en-US" sz="1800" i="1" smtClean="0"/>
              <a:t>C</a:t>
            </a:r>
            <a:r>
              <a:rPr lang="en-US" altLang="en-US" sz="1800" i="1" baseline="-25000" smtClean="0"/>
              <a:t>k</a:t>
            </a:r>
          </a:p>
          <a:p>
            <a:pPr eaLnBrk="1" hangingPunct="1"/>
            <a:r>
              <a:rPr lang="en-US" altLang="en-US" sz="1800" smtClean="0"/>
              <a:t>Use object-relational extensions like UDFs, BLOBs, and Table functions for efficient implementation [See: S. Sarawagi, S. Thomas, and R. Agrawal. </a:t>
            </a:r>
            <a:r>
              <a:rPr lang="en-US" altLang="en-US" sz="1800" smtClean="0">
                <a:solidFill>
                  <a:schemeClr val="tx2"/>
                </a:solidFill>
              </a:rPr>
              <a:t>Integrating association rule mining with relational database systems: Alternatives and implications</a:t>
            </a:r>
            <a:r>
              <a:rPr lang="en-US" altLang="en-US" sz="1800" smtClean="0"/>
              <a:t>. </a:t>
            </a:r>
            <a:r>
              <a:rPr lang="en-US" altLang="en-US" sz="1800" smtClean="0">
                <a:solidFill>
                  <a:schemeClr val="tx2"/>
                </a:solidFill>
              </a:rPr>
              <a:t>SIGMOD’98]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5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3D94D4-1CBC-45CB-BB7E-59C6A83BE014}" type="slidenum">
              <a:rPr lang="en-US" altLang="en-US" sz="12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Scalable Frequent Itemset Mining Methods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Apriori: A Candidate Generation-and-Test Approach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Improving the Efficiency of Apriori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FPGrowth:  A Frequent Pattern-Growth Approach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ECLAT: Frequent Pattern Mining with Vertical Data Format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Mining Close Frequent Patterns and Maxpatterns</a:t>
            </a:r>
          </a:p>
        </p:txBody>
      </p:sp>
      <p:sp>
        <p:nvSpPr>
          <p:cNvPr id="74757" name="AutoShape 4"/>
          <p:cNvSpPr>
            <a:spLocks noChangeArrowheads="1"/>
          </p:cNvSpPr>
          <p:nvPr/>
        </p:nvSpPr>
        <p:spPr bwMode="auto">
          <a:xfrm rot="1206592">
            <a:off x="5791200" y="2971800"/>
            <a:ext cx="533400" cy="485775"/>
          </a:xfrm>
          <a:prstGeom prst="leftArrow">
            <a:avLst>
              <a:gd name="adj1" fmla="val 50000"/>
              <a:gd name="adj2" fmla="val 27451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 spd="med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05800" cy="609600"/>
          </a:xfrm>
        </p:spPr>
        <p:txBody>
          <a:bodyPr/>
          <a:lstStyle/>
          <a:p>
            <a:r>
              <a:rPr lang="en-US" altLang="en-US" dirty="0" smtClean="0"/>
              <a:t>Use </a:t>
            </a:r>
            <a:r>
              <a:rPr lang="en-US" altLang="en-US" dirty="0" err="1" smtClean="0"/>
              <a:t>RapidMiner</a:t>
            </a:r>
            <a:r>
              <a:rPr lang="en-US" altLang="en-US" dirty="0" smtClean="0"/>
              <a:t> to generate </a:t>
            </a:r>
            <a:r>
              <a:rPr lang="en-US" altLang="en-US" dirty="0" err="1" smtClean="0"/>
              <a:t>FPs</a:t>
            </a:r>
            <a:r>
              <a:rPr lang="en-US" altLang="en-US" dirty="0" smtClean="0"/>
              <a:t> and Association Rules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520700" y="1219200"/>
            <a:ext cx="8318500" cy="5181600"/>
          </a:xfrm>
        </p:spPr>
        <p:txBody>
          <a:bodyPr/>
          <a:lstStyle/>
          <a:p>
            <a:r>
              <a:rPr lang="en-US" altLang="en-US" dirty="0" smtClean="0"/>
              <a:t>Asymmetric binary representation of market basket data</a:t>
            </a:r>
          </a:p>
          <a:p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75" y="2381250"/>
            <a:ext cx="5876925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03775"/>
            <a:ext cx="3462338" cy="1749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767910"/>
      </p:ext>
    </p:extLst>
  </p:cSld>
  <p:clrMapOvr>
    <a:masterClrMapping/>
  </p:clrMapOvr>
  <p:transition spd="med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H.W</a:t>
            </a:r>
            <a:r>
              <a:rPr lang="en-US" dirty="0" smtClean="0"/>
              <a:t> (</a:t>
            </a:r>
            <a:r>
              <a:rPr lang="en-US" dirty="0" err="1" smtClean="0"/>
              <a:t>RapidMiner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142214"/>
              </p:ext>
            </p:extLst>
          </p:nvPr>
        </p:nvGraphicFramePr>
        <p:xfrm>
          <a:off x="1676400" y="1371600"/>
          <a:ext cx="5157294" cy="51054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54067"/>
                <a:gridCol w="1228725"/>
                <a:gridCol w="1221255"/>
                <a:gridCol w="889264"/>
                <a:gridCol w="663983"/>
              </a:tblGrid>
              <a:tr h="3403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Outlook</a:t>
                      </a:r>
                      <a:endParaRPr lang="en-US" sz="14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Temperature</a:t>
                      </a:r>
                      <a:endParaRPr lang="en-US" sz="14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Humidity</a:t>
                      </a:r>
                      <a:endParaRPr lang="en-US" sz="14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Windy</a:t>
                      </a:r>
                      <a:endParaRPr lang="en-US" sz="14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Play</a:t>
                      </a:r>
                      <a:endParaRPr lang="en-US" sz="14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Sunny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Hot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Sunny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Hot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True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Overcast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Hot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Rainy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Mild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Rainy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Cool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Normal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Rainy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Cool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Normal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True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Overcast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Cool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Normal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True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Sunny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Mild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Sunny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Cool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Normal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Rainy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Mild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Normal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Sunny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Mild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Normal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True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Overcast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Mild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True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Overcast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Hot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Normal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  <a:tr h="340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Rainy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Mild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True</a:t>
                      </a:r>
                      <a:endParaRPr lang="en-US" sz="14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20602"/>
      </p:ext>
    </p:extLst>
  </p:cSld>
  <p:clrMapOvr>
    <a:masterClrMapping/>
  </p:clrMapOvr>
  <p:transition spd="med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EB2407-D179-4AA6-8308-595D4D1739E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 smtClean="0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Further Improvement of the Apriori Method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97888" cy="5029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smtClean="0"/>
              <a:t>Major computational challenges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smtClean="0"/>
              <a:t>Multiple scans of transaction database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smtClean="0"/>
              <a:t>Huge number of candidates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smtClean="0"/>
              <a:t>Tedious workload of support counting for candidates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smtClean="0"/>
              <a:t>Improving Apriori: general ideas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smtClean="0"/>
              <a:t>Reduce passes of transaction database scans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smtClean="0"/>
              <a:t>Shrink number of candidates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smtClean="0"/>
              <a:t>Facilitate support counting of candidates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E3778A-6F4E-423F-AD28-99BCF573EA0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200" smtClean="0"/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153400" cy="6858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How to Count Supports of Candidates?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Why counting supports of candidates a problem?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 smtClean="0"/>
              <a:t>The total number of candidates can be very huge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 smtClean="0"/>
              <a:t> One transaction may contain many candidates (Number of transaction, items in each transaction, itemset size)</a:t>
            </a:r>
          </a:p>
        </p:txBody>
      </p:sp>
    </p:spTree>
    <p:extLst>
      <p:ext uri="{BB962C8B-B14F-4D97-AF65-F5344CB8AC3E}">
        <p14:creationId xmlns:p14="http://schemas.microsoft.com/office/powerpoint/2010/main" val="1342139807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E3778A-6F4E-423F-AD28-99BCF573EA0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 smtClean="0"/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153400" cy="6858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How to Count Supports of Candidates?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Why counting supports of candidates a problem?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 smtClean="0"/>
              <a:t>The total number of candidates can be very huge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 smtClean="0"/>
              <a:t> One transaction may contain many candidates (Number of transaction, items in each transaction, itemset size)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Method: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 smtClean="0"/>
              <a:t>Candidate </a:t>
            </a:r>
            <a:r>
              <a:rPr lang="en-US" altLang="en-US" sz="2400" dirty="0" err="1" smtClean="0"/>
              <a:t>itemsets</a:t>
            </a:r>
            <a:r>
              <a:rPr lang="en-US" altLang="en-US" sz="2400" dirty="0" smtClean="0"/>
              <a:t> are stored in a </a:t>
            </a:r>
            <a:r>
              <a:rPr lang="en-US" altLang="en-US" sz="2400" i="1" dirty="0" smtClean="0">
                <a:solidFill>
                  <a:schemeClr val="hlink"/>
                </a:solidFill>
              </a:rPr>
              <a:t>hash-tree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 smtClean="0">
                <a:solidFill>
                  <a:schemeClr val="hlink"/>
                </a:solidFill>
              </a:rPr>
              <a:t>Leaf </a:t>
            </a:r>
            <a:r>
              <a:rPr lang="en-US" altLang="en-US" sz="2400" dirty="0" smtClean="0">
                <a:solidFill>
                  <a:schemeClr val="hlink"/>
                </a:solidFill>
              </a:rPr>
              <a:t>node </a:t>
            </a:r>
            <a:r>
              <a:rPr lang="en-US" altLang="en-US" sz="2400" dirty="0" smtClean="0"/>
              <a:t>of hash-tree contains a list of </a:t>
            </a:r>
            <a:r>
              <a:rPr lang="en-US" altLang="en-US" sz="2400" dirty="0" err="1" smtClean="0"/>
              <a:t>itemsets</a:t>
            </a:r>
            <a:r>
              <a:rPr lang="en-US" altLang="en-US" sz="2400" dirty="0" smtClean="0"/>
              <a:t> and counts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 smtClean="0">
                <a:solidFill>
                  <a:schemeClr val="hlink"/>
                </a:solidFill>
              </a:rPr>
              <a:t>Interior </a:t>
            </a:r>
            <a:r>
              <a:rPr lang="en-US" altLang="en-US" sz="2400" dirty="0" smtClean="0">
                <a:solidFill>
                  <a:schemeClr val="hlink"/>
                </a:solidFill>
              </a:rPr>
              <a:t>node</a:t>
            </a:r>
            <a:r>
              <a:rPr lang="en-US" altLang="en-US" sz="2400" dirty="0" smtClean="0"/>
              <a:t> contains a hash table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 smtClean="0">
                <a:solidFill>
                  <a:schemeClr val="hlink"/>
                </a:solidFill>
              </a:rPr>
              <a:t>Subset function</a:t>
            </a:r>
            <a:r>
              <a:rPr lang="en-US" altLang="en-US" sz="2400" dirty="0" smtClean="0"/>
              <a:t>: finds all the candidates contained in a transaction</a:t>
            </a:r>
            <a:endParaRPr lang="en-US" alt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258065273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7" y="1371600"/>
            <a:ext cx="8010066" cy="3171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745629"/>
            <a:ext cx="5486400" cy="15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65284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" y="1738313"/>
            <a:ext cx="82010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3670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AF8B41-7A6C-4212-83F8-B18C148AF7B8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200" smtClean="0"/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-304800" y="381000"/>
            <a:ext cx="9753600" cy="6096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Counting Supports of Candidates Using Hash Tree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43000" y="2346325"/>
            <a:ext cx="6848475" cy="4283075"/>
            <a:chOff x="1143000" y="1752600"/>
            <a:chExt cx="6848475" cy="4283075"/>
          </a:xfrm>
        </p:grpSpPr>
        <p:grpSp>
          <p:nvGrpSpPr>
            <p:cNvPr id="70660" name="Group 3"/>
            <p:cNvGrpSpPr>
              <a:grpSpLocks/>
            </p:cNvGrpSpPr>
            <p:nvPr/>
          </p:nvGrpSpPr>
          <p:grpSpPr bwMode="auto">
            <a:xfrm>
              <a:off x="1143000" y="1752600"/>
              <a:ext cx="2286000" cy="1249363"/>
              <a:chOff x="144" y="912"/>
              <a:chExt cx="1440" cy="787"/>
            </a:xfrm>
          </p:grpSpPr>
          <p:sp>
            <p:nvSpPr>
              <p:cNvPr id="70696" name="Line 4"/>
              <p:cNvSpPr>
                <a:spLocks noChangeShapeType="1"/>
              </p:cNvSpPr>
              <p:nvPr/>
            </p:nvSpPr>
            <p:spPr bwMode="auto">
              <a:xfrm flipH="1">
                <a:off x="480" y="1200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97" name="Line 5"/>
              <p:cNvSpPr>
                <a:spLocks noChangeShapeType="1"/>
              </p:cNvSpPr>
              <p:nvPr/>
            </p:nvSpPr>
            <p:spPr bwMode="auto">
              <a:xfrm>
                <a:off x="864" y="12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98" name="Text Box 6"/>
              <p:cNvSpPr txBox="1">
                <a:spLocks noChangeArrowheads="1"/>
              </p:cNvSpPr>
              <p:nvPr/>
            </p:nvSpPr>
            <p:spPr bwMode="auto">
              <a:xfrm>
                <a:off x="240" y="1200"/>
                <a:ext cx="4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1,4,7</a:t>
                </a:r>
              </a:p>
            </p:txBody>
          </p:sp>
          <p:sp>
            <p:nvSpPr>
              <p:cNvPr id="70699" name="Text Box 7"/>
              <p:cNvSpPr txBox="1">
                <a:spLocks noChangeArrowheads="1"/>
              </p:cNvSpPr>
              <p:nvPr/>
            </p:nvSpPr>
            <p:spPr bwMode="auto">
              <a:xfrm>
                <a:off x="662" y="1449"/>
                <a:ext cx="4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2,5,8</a:t>
                </a:r>
              </a:p>
            </p:txBody>
          </p:sp>
          <p:sp>
            <p:nvSpPr>
              <p:cNvPr id="70700" name="Line 8"/>
              <p:cNvSpPr>
                <a:spLocks noChangeShapeType="1"/>
              </p:cNvSpPr>
              <p:nvPr/>
            </p:nvSpPr>
            <p:spPr bwMode="auto">
              <a:xfrm>
                <a:off x="864" y="1200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01" name="Text Box 9"/>
              <p:cNvSpPr txBox="1">
                <a:spLocks noChangeArrowheads="1"/>
              </p:cNvSpPr>
              <p:nvPr/>
            </p:nvSpPr>
            <p:spPr bwMode="auto">
              <a:xfrm>
                <a:off x="998" y="1113"/>
                <a:ext cx="4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3,6,9</a:t>
                </a:r>
              </a:p>
            </p:txBody>
          </p:sp>
          <p:sp>
            <p:nvSpPr>
              <p:cNvPr id="70702" name="Text Box 10"/>
              <p:cNvSpPr txBox="1">
                <a:spLocks noChangeArrowheads="1"/>
              </p:cNvSpPr>
              <p:nvPr/>
            </p:nvSpPr>
            <p:spPr bwMode="auto">
              <a:xfrm>
                <a:off x="336" y="912"/>
                <a:ext cx="111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Subset function</a:t>
                </a:r>
              </a:p>
            </p:txBody>
          </p:sp>
          <p:sp>
            <p:nvSpPr>
              <p:cNvPr id="70703" name="Rectangle 11"/>
              <p:cNvSpPr>
                <a:spLocks noChangeArrowheads="1"/>
              </p:cNvSpPr>
              <p:nvPr/>
            </p:nvSpPr>
            <p:spPr bwMode="auto">
              <a:xfrm>
                <a:off x="144" y="912"/>
                <a:ext cx="1440" cy="768"/>
              </a:xfrm>
              <a:prstGeom prst="rect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70661" name="Group 12"/>
            <p:cNvGrpSpPr>
              <a:grpSpLocks/>
            </p:cNvGrpSpPr>
            <p:nvPr/>
          </p:nvGrpSpPr>
          <p:grpSpPr bwMode="auto">
            <a:xfrm>
              <a:off x="3048000" y="3352800"/>
              <a:ext cx="4943475" cy="2682875"/>
              <a:chOff x="1632" y="1536"/>
              <a:chExt cx="3114" cy="1690"/>
            </a:xfrm>
          </p:grpSpPr>
          <p:sp>
            <p:nvSpPr>
              <p:cNvPr id="70675" name="Line 13"/>
              <p:cNvSpPr>
                <a:spLocks noChangeShapeType="1"/>
              </p:cNvSpPr>
              <p:nvPr/>
            </p:nvSpPr>
            <p:spPr bwMode="auto">
              <a:xfrm flipH="1">
                <a:off x="2496" y="1536"/>
                <a:ext cx="67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76" name="Line 14"/>
              <p:cNvSpPr>
                <a:spLocks noChangeShapeType="1"/>
              </p:cNvSpPr>
              <p:nvPr/>
            </p:nvSpPr>
            <p:spPr bwMode="auto">
              <a:xfrm>
                <a:off x="3168" y="1536"/>
                <a:ext cx="81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77" name="Line 15"/>
              <p:cNvSpPr>
                <a:spLocks noChangeShapeType="1"/>
              </p:cNvSpPr>
              <p:nvPr/>
            </p:nvSpPr>
            <p:spPr bwMode="auto">
              <a:xfrm>
                <a:off x="3168" y="1536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78" name="Text Box 16"/>
              <p:cNvSpPr txBox="1">
                <a:spLocks noChangeArrowheads="1"/>
              </p:cNvSpPr>
              <p:nvPr/>
            </p:nvSpPr>
            <p:spPr bwMode="auto">
              <a:xfrm>
                <a:off x="2976" y="1728"/>
                <a:ext cx="43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2 3 4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5 6 7</a:t>
                </a:r>
              </a:p>
            </p:txBody>
          </p:sp>
          <p:sp>
            <p:nvSpPr>
              <p:cNvPr id="70679" name="Line 17"/>
              <p:cNvSpPr>
                <a:spLocks noChangeShapeType="1"/>
              </p:cNvSpPr>
              <p:nvPr/>
            </p:nvSpPr>
            <p:spPr bwMode="auto">
              <a:xfrm flipH="1">
                <a:off x="1917" y="1871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80" name="Text Box 18"/>
              <p:cNvSpPr txBox="1">
                <a:spLocks noChangeArrowheads="1"/>
              </p:cNvSpPr>
              <p:nvPr/>
            </p:nvSpPr>
            <p:spPr bwMode="auto">
              <a:xfrm>
                <a:off x="1728" y="2160"/>
                <a:ext cx="4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1 4 5</a:t>
                </a:r>
              </a:p>
            </p:txBody>
          </p:sp>
          <p:sp>
            <p:nvSpPr>
              <p:cNvPr id="70681" name="Line 19"/>
              <p:cNvSpPr>
                <a:spLocks noChangeShapeType="1"/>
              </p:cNvSpPr>
              <p:nvPr/>
            </p:nvSpPr>
            <p:spPr bwMode="auto">
              <a:xfrm>
                <a:off x="2493" y="1871"/>
                <a:ext cx="3" cy="4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82" name="Line 20"/>
              <p:cNvSpPr>
                <a:spLocks noChangeShapeType="1"/>
              </p:cNvSpPr>
              <p:nvPr/>
            </p:nvSpPr>
            <p:spPr bwMode="auto">
              <a:xfrm>
                <a:off x="2493" y="1871"/>
                <a:ext cx="576" cy="3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83" name="Text Box 21"/>
              <p:cNvSpPr txBox="1">
                <a:spLocks noChangeArrowheads="1"/>
              </p:cNvSpPr>
              <p:nvPr/>
            </p:nvSpPr>
            <p:spPr bwMode="auto">
              <a:xfrm>
                <a:off x="2870" y="2265"/>
                <a:ext cx="4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1 3 6</a:t>
                </a:r>
              </a:p>
            </p:txBody>
          </p:sp>
          <p:sp>
            <p:nvSpPr>
              <p:cNvPr id="70684" name="Line 22"/>
              <p:cNvSpPr>
                <a:spLocks noChangeShapeType="1"/>
              </p:cNvSpPr>
              <p:nvPr/>
            </p:nvSpPr>
            <p:spPr bwMode="auto">
              <a:xfrm flipH="1">
                <a:off x="1824" y="2352"/>
                <a:ext cx="67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85" name="Text Box 23"/>
              <p:cNvSpPr txBox="1">
                <a:spLocks noChangeArrowheads="1"/>
              </p:cNvSpPr>
              <p:nvPr/>
            </p:nvSpPr>
            <p:spPr bwMode="auto">
              <a:xfrm>
                <a:off x="1632" y="2640"/>
                <a:ext cx="43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1 2 4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4 5 7</a:t>
                </a:r>
              </a:p>
            </p:txBody>
          </p:sp>
          <p:sp>
            <p:nvSpPr>
              <p:cNvPr id="70686" name="Line 24"/>
              <p:cNvSpPr>
                <a:spLocks noChangeShapeType="1"/>
              </p:cNvSpPr>
              <p:nvPr/>
            </p:nvSpPr>
            <p:spPr bwMode="auto">
              <a:xfrm>
                <a:off x="2496" y="2352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87" name="Text Box 25"/>
              <p:cNvSpPr txBox="1">
                <a:spLocks noChangeArrowheads="1"/>
              </p:cNvSpPr>
              <p:nvPr/>
            </p:nvSpPr>
            <p:spPr bwMode="auto">
              <a:xfrm>
                <a:off x="2256" y="2784"/>
                <a:ext cx="43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1 2 5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4 5 8</a:t>
                </a:r>
              </a:p>
            </p:txBody>
          </p:sp>
          <p:sp>
            <p:nvSpPr>
              <p:cNvPr id="70688" name="Line 26"/>
              <p:cNvSpPr>
                <a:spLocks noChangeShapeType="1"/>
              </p:cNvSpPr>
              <p:nvPr/>
            </p:nvSpPr>
            <p:spPr bwMode="auto">
              <a:xfrm>
                <a:off x="2496" y="2352"/>
                <a:ext cx="57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89" name="Text Box 27"/>
              <p:cNvSpPr txBox="1">
                <a:spLocks noChangeArrowheads="1"/>
              </p:cNvSpPr>
              <p:nvPr/>
            </p:nvSpPr>
            <p:spPr bwMode="auto">
              <a:xfrm>
                <a:off x="2832" y="2784"/>
                <a:ext cx="4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1 5 9</a:t>
                </a:r>
              </a:p>
            </p:txBody>
          </p:sp>
          <p:sp>
            <p:nvSpPr>
              <p:cNvPr id="70690" name="Line 28"/>
              <p:cNvSpPr>
                <a:spLocks noChangeShapeType="1"/>
              </p:cNvSpPr>
              <p:nvPr/>
            </p:nvSpPr>
            <p:spPr bwMode="auto">
              <a:xfrm flipH="1">
                <a:off x="3456" y="1824"/>
                <a:ext cx="52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91" name="Text Box 29"/>
              <p:cNvSpPr txBox="1">
                <a:spLocks noChangeArrowheads="1"/>
              </p:cNvSpPr>
              <p:nvPr/>
            </p:nvSpPr>
            <p:spPr bwMode="auto">
              <a:xfrm>
                <a:off x="3254" y="2169"/>
                <a:ext cx="4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3 4 5</a:t>
                </a:r>
              </a:p>
            </p:txBody>
          </p:sp>
          <p:sp>
            <p:nvSpPr>
              <p:cNvPr id="70692" name="Line 30"/>
              <p:cNvSpPr>
                <a:spLocks noChangeShapeType="1"/>
              </p:cNvSpPr>
              <p:nvPr/>
            </p:nvSpPr>
            <p:spPr bwMode="auto">
              <a:xfrm>
                <a:off x="3984" y="1824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93" name="Text Box 31"/>
              <p:cNvSpPr txBox="1">
                <a:spLocks noChangeArrowheads="1"/>
              </p:cNvSpPr>
              <p:nvPr/>
            </p:nvSpPr>
            <p:spPr bwMode="auto">
              <a:xfrm>
                <a:off x="3792" y="2160"/>
                <a:ext cx="436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3 5 6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3 5 7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6 8 9</a:t>
                </a:r>
              </a:p>
            </p:txBody>
          </p:sp>
          <p:sp>
            <p:nvSpPr>
              <p:cNvPr id="70694" name="Line 32"/>
              <p:cNvSpPr>
                <a:spLocks noChangeShapeType="1"/>
              </p:cNvSpPr>
              <p:nvPr/>
            </p:nvSpPr>
            <p:spPr bwMode="auto">
              <a:xfrm>
                <a:off x="3984" y="1824"/>
                <a:ext cx="52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95" name="Text Box 33"/>
              <p:cNvSpPr txBox="1">
                <a:spLocks noChangeArrowheads="1"/>
              </p:cNvSpPr>
              <p:nvPr/>
            </p:nvSpPr>
            <p:spPr bwMode="auto">
              <a:xfrm>
                <a:off x="4310" y="2121"/>
                <a:ext cx="43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3 6 7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3 6 8</a:t>
                </a:r>
              </a:p>
            </p:txBody>
          </p:sp>
        </p:grpSp>
        <p:sp>
          <p:nvSpPr>
            <p:cNvPr id="70662" name="Text Box 34"/>
            <p:cNvSpPr txBox="1">
              <a:spLocks noChangeArrowheads="1"/>
            </p:cNvSpPr>
            <p:nvPr/>
          </p:nvSpPr>
          <p:spPr bwMode="auto">
            <a:xfrm>
              <a:off x="4191000" y="1905000"/>
              <a:ext cx="24034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Transaction: 1 2 3 5 6</a:t>
              </a:r>
            </a:p>
          </p:txBody>
        </p:sp>
        <p:sp>
          <p:nvSpPr>
            <p:cNvPr id="70663" name="Line 35"/>
            <p:cNvSpPr>
              <a:spLocks noChangeShapeType="1"/>
            </p:cNvSpPr>
            <p:nvPr/>
          </p:nvSpPr>
          <p:spPr bwMode="auto">
            <a:xfrm>
              <a:off x="5334000" y="2286000"/>
              <a:ext cx="152400" cy="106680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64" name="Text Box 36"/>
            <p:cNvSpPr txBox="1">
              <a:spLocks noChangeArrowheads="1"/>
            </p:cNvSpPr>
            <p:nvPr/>
          </p:nvSpPr>
          <p:spPr bwMode="auto">
            <a:xfrm>
              <a:off x="1965325" y="3214688"/>
              <a:ext cx="12795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1 + 2 3 5 6</a:t>
              </a:r>
            </a:p>
          </p:txBody>
        </p:sp>
        <p:sp>
          <p:nvSpPr>
            <p:cNvPr id="70665" name="Line 37"/>
            <p:cNvSpPr>
              <a:spLocks noChangeShapeType="1"/>
            </p:cNvSpPr>
            <p:nvPr/>
          </p:nvSpPr>
          <p:spPr bwMode="auto">
            <a:xfrm>
              <a:off x="3276600" y="3429000"/>
              <a:ext cx="1143000" cy="45720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66" name="Text Box 38"/>
            <p:cNvSpPr txBox="1">
              <a:spLocks noChangeArrowheads="1"/>
            </p:cNvSpPr>
            <p:nvPr/>
          </p:nvSpPr>
          <p:spPr bwMode="auto">
            <a:xfrm>
              <a:off x="1584325" y="4814888"/>
              <a:ext cx="12795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1 2 + 3 5 6</a:t>
              </a:r>
            </a:p>
          </p:txBody>
        </p:sp>
        <p:sp>
          <p:nvSpPr>
            <p:cNvPr id="70667" name="Line 39"/>
            <p:cNvSpPr>
              <a:spLocks noChangeShapeType="1"/>
            </p:cNvSpPr>
            <p:nvPr/>
          </p:nvSpPr>
          <p:spPr bwMode="auto">
            <a:xfrm flipV="1">
              <a:off x="2895600" y="4648200"/>
              <a:ext cx="1524000" cy="38100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68" name="Text Box 40"/>
            <p:cNvSpPr txBox="1">
              <a:spLocks noChangeArrowheads="1"/>
            </p:cNvSpPr>
            <p:nvPr/>
          </p:nvSpPr>
          <p:spPr bwMode="auto">
            <a:xfrm>
              <a:off x="1676400" y="3733800"/>
              <a:ext cx="10890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1 3 + 5 6</a:t>
              </a:r>
            </a:p>
          </p:txBody>
        </p:sp>
        <p:sp>
          <p:nvSpPr>
            <p:cNvPr id="70669" name="Line 41"/>
            <p:cNvSpPr>
              <a:spLocks noChangeShapeType="1"/>
            </p:cNvSpPr>
            <p:nvPr/>
          </p:nvSpPr>
          <p:spPr bwMode="auto">
            <a:xfrm>
              <a:off x="2743200" y="3962400"/>
              <a:ext cx="2590800" cy="53340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0" name="Line 42"/>
            <p:cNvSpPr>
              <a:spLocks noChangeShapeType="1"/>
            </p:cNvSpPr>
            <p:nvPr/>
          </p:nvSpPr>
          <p:spPr bwMode="auto">
            <a:xfrm flipH="1">
              <a:off x="4419600" y="3276600"/>
              <a:ext cx="914400" cy="4572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671" name="Line 43"/>
            <p:cNvSpPr>
              <a:spLocks noChangeShapeType="1"/>
            </p:cNvSpPr>
            <p:nvPr/>
          </p:nvSpPr>
          <p:spPr bwMode="auto">
            <a:xfrm>
              <a:off x="4572000" y="4648200"/>
              <a:ext cx="685800" cy="5334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672" name="Line 44"/>
            <p:cNvSpPr>
              <a:spLocks noChangeShapeType="1"/>
            </p:cNvSpPr>
            <p:nvPr/>
          </p:nvSpPr>
          <p:spPr bwMode="auto">
            <a:xfrm>
              <a:off x="4495800" y="4800600"/>
              <a:ext cx="685800" cy="5334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673" name="Line 45"/>
            <p:cNvSpPr>
              <a:spLocks noChangeShapeType="1"/>
            </p:cNvSpPr>
            <p:nvPr/>
          </p:nvSpPr>
          <p:spPr bwMode="auto">
            <a:xfrm>
              <a:off x="4495800" y="4038600"/>
              <a:ext cx="0" cy="5334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674" name="Line 46"/>
            <p:cNvSpPr>
              <a:spLocks noChangeShapeType="1"/>
            </p:cNvSpPr>
            <p:nvPr/>
          </p:nvSpPr>
          <p:spPr bwMode="auto">
            <a:xfrm>
              <a:off x="4495800" y="4800600"/>
              <a:ext cx="0" cy="5334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04800" y="1295400"/>
            <a:ext cx="8693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h(p)=p  mod 3, like 1,4,7 are hashed in left bucket due to same remainder </a:t>
            </a:r>
            <a:r>
              <a:rPr lang="en-US" altLang="en-US" sz="1800" dirty="0" err="1"/>
              <a:t>i.e</a:t>
            </a:r>
            <a:r>
              <a:rPr lang="en-US" altLang="en-US" sz="1800" dirty="0"/>
              <a:t> 1</a:t>
            </a:r>
            <a:r>
              <a:rPr lang="en-US" altLang="en-US" sz="1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 </a:t>
            </a:r>
            <a:r>
              <a:rPr lang="en-US" sz="1800" dirty="0" smtClean="0"/>
              <a:t>candidate </a:t>
            </a:r>
            <a:r>
              <a:rPr lang="en-US" sz="1800" dirty="0" err="1" smtClean="0"/>
              <a:t>itemsets</a:t>
            </a:r>
            <a:r>
              <a:rPr lang="en-US" sz="1800" dirty="0" smtClean="0"/>
              <a:t> </a:t>
            </a:r>
            <a:r>
              <a:rPr lang="en-US" sz="1800" dirty="0"/>
              <a:t>are stored at the leaf </a:t>
            </a:r>
            <a:r>
              <a:rPr lang="en-US" sz="1800" dirty="0" smtClean="0"/>
              <a:t>nodes of </a:t>
            </a:r>
            <a:r>
              <a:rPr lang="en-US" sz="1800" dirty="0"/>
              <a:t>the hash </a:t>
            </a:r>
            <a:r>
              <a:rPr lang="en-US" sz="1800" dirty="0" smtClean="0"/>
              <a:t>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/>
            </a:r>
            <a:br>
              <a:rPr lang="en-US" sz="1800" dirty="0"/>
            </a:b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6036806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3C1A4A-6C5A-4690-9407-B8585024011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620000" cy="6858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Why Is Freq. Pattern Mining Important?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51054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Freq. pattern: An intrinsic and important property of datasets </a:t>
            </a:r>
          </a:p>
          <a:p>
            <a:pPr eaLnBrk="1" hangingPunct="1"/>
            <a:r>
              <a:rPr lang="en-US" altLang="en-US" sz="2400" smtClean="0"/>
              <a:t>Foundation for many essential data mining tasks</a:t>
            </a:r>
          </a:p>
          <a:p>
            <a:pPr lvl="1" eaLnBrk="1" hangingPunct="1"/>
            <a:r>
              <a:rPr lang="en-US" altLang="en-US" sz="2400" smtClean="0"/>
              <a:t>Association, correlation, and causality analysis</a:t>
            </a:r>
          </a:p>
          <a:p>
            <a:pPr lvl="1" eaLnBrk="1" hangingPunct="1"/>
            <a:r>
              <a:rPr lang="en-US" altLang="en-US" sz="2400" smtClean="0"/>
              <a:t>Sequential, structural (e.g., sub-graph) patterns</a:t>
            </a:r>
          </a:p>
          <a:p>
            <a:pPr lvl="1" eaLnBrk="1" hangingPunct="1"/>
            <a:r>
              <a:rPr lang="en-US" altLang="en-US" sz="2400" smtClean="0"/>
              <a:t>Pattern analysis in spatiotemporal, multimedia, time-series, and stream data </a:t>
            </a:r>
          </a:p>
          <a:p>
            <a:pPr lvl="1" eaLnBrk="1" hangingPunct="1"/>
            <a:r>
              <a:rPr lang="en-US" altLang="en-US" sz="2400" smtClean="0"/>
              <a:t>Classification: discriminative, frequent pattern analysis</a:t>
            </a:r>
          </a:p>
          <a:p>
            <a:pPr lvl="1" eaLnBrk="1" hangingPunct="1"/>
            <a:r>
              <a:rPr lang="en-US" altLang="en-US" sz="2400" smtClean="0"/>
              <a:t>Cluster analysis: frequent pattern-based clustering</a:t>
            </a:r>
          </a:p>
          <a:p>
            <a:pPr lvl="1" eaLnBrk="1" hangingPunct="1"/>
            <a:r>
              <a:rPr lang="en-US" altLang="en-US" sz="2400" smtClean="0"/>
              <a:t>Data warehousing</a:t>
            </a:r>
          </a:p>
          <a:p>
            <a:pPr lvl="1" eaLnBrk="1" hangingPunct="1"/>
            <a:r>
              <a:rPr lang="en-US" altLang="en-US" sz="2400" smtClean="0"/>
              <a:t>Semantic data compression: fascicles</a:t>
            </a:r>
          </a:p>
          <a:p>
            <a:pPr lvl="1" eaLnBrk="1" hangingPunct="1"/>
            <a:r>
              <a:rPr lang="en-US" altLang="en-US" sz="2400" smtClean="0"/>
              <a:t>Broad applications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by partitioning the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8701998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450199"/>
      </p:ext>
    </p:extLst>
  </p:cSld>
  <p:clrMapOvr>
    <a:masterClrMapping/>
  </p:clrMapOvr>
  <p:transition spd="med"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93038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Partition: Scan Database Only Twice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27432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Any itemset that is potentially frequent in DB must be frequent in at least one of the partitions of DB</a:t>
            </a:r>
          </a:p>
          <a:p>
            <a:pPr lvl="1" eaLnBrk="1" hangingPunct="1"/>
            <a:r>
              <a:rPr lang="en-US" altLang="en-US" sz="2400" smtClean="0"/>
              <a:t>Scan 1: partition database and find local frequent patterns</a:t>
            </a:r>
          </a:p>
          <a:p>
            <a:pPr lvl="1" eaLnBrk="1" hangingPunct="1"/>
            <a:r>
              <a:rPr lang="en-US" altLang="en-US" sz="2400" smtClean="0"/>
              <a:t>Scan 2: consolidate global frequent patterns</a:t>
            </a:r>
          </a:p>
          <a:p>
            <a:pPr eaLnBrk="1" hangingPunct="1"/>
            <a:r>
              <a:rPr lang="en-US" altLang="en-US" sz="2400" smtClean="0"/>
              <a:t>A. Savasere, E. Omiecinski and S. Navathe, </a:t>
            </a:r>
            <a:r>
              <a:rPr lang="en-US" altLang="en-US" sz="2400" i="1" smtClean="0">
                <a:solidFill>
                  <a:schemeClr val="tx2"/>
                </a:solidFill>
              </a:rPr>
              <a:t>VLDB’95</a:t>
            </a:r>
          </a:p>
        </p:txBody>
      </p:sp>
      <p:sp>
        <p:nvSpPr>
          <p:cNvPr id="78852" name="Rectangle 6"/>
          <p:cNvSpPr>
            <a:spLocks noChangeArrowheads="1"/>
          </p:cNvSpPr>
          <p:nvPr/>
        </p:nvSpPr>
        <p:spPr bwMode="auto">
          <a:xfrm>
            <a:off x="1066800" y="4495800"/>
            <a:ext cx="1066800" cy="1295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53" name="Rectangle 7"/>
          <p:cNvSpPr>
            <a:spLocks noChangeArrowheads="1"/>
          </p:cNvSpPr>
          <p:nvPr/>
        </p:nvSpPr>
        <p:spPr bwMode="auto">
          <a:xfrm>
            <a:off x="2895600" y="4343400"/>
            <a:ext cx="1066800" cy="1447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54" name="Rectangle 8"/>
          <p:cNvSpPr>
            <a:spLocks noChangeArrowheads="1"/>
          </p:cNvSpPr>
          <p:nvPr/>
        </p:nvSpPr>
        <p:spPr bwMode="auto">
          <a:xfrm>
            <a:off x="5943600" y="4495800"/>
            <a:ext cx="1066800" cy="1295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55" name="Oval 9"/>
          <p:cNvSpPr>
            <a:spLocks noChangeArrowheads="1"/>
          </p:cNvSpPr>
          <p:nvPr/>
        </p:nvSpPr>
        <p:spPr bwMode="auto">
          <a:xfrm>
            <a:off x="4572000" y="5105400"/>
            <a:ext cx="46038" cy="4603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56" name="Oval 11"/>
          <p:cNvSpPr>
            <a:spLocks noChangeArrowheads="1"/>
          </p:cNvSpPr>
          <p:nvPr/>
        </p:nvSpPr>
        <p:spPr bwMode="auto">
          <a:xfrm>
            <a:off x="4906963" y="5105400"/>
            <a:ext cx="46037" cy="4603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57" name="Oval 12"/>
          <p:cNvSpPr>
            <a:spLocks noChangeArrowheads="1"/>
          </p:cNvSpPr>
          <p:nvPr/>
        </p:nvSpPr>
        <p:spPr bwMode="auto">
          <a:xfrm>
            <a:off x="5257800" y="5105400"/>
            <a:ext cx="46038" cy="4603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8858" name="TextBox 13"/>
          <p:cNvSpPr txBox="1">
            <a:spLocks noChangeArrowheads="1"/>
          </p:cNvSpPr>
          <p:nvPr/>
        </p:nvSpPr>
        <p:spPr bwMode="auto">
          <a:xfrm>
            <a:off x="1371600" y="57150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DB</a:t>
            </a:r>
            <a:r>
              <a:rPr lang="en-US" altLang="en-US" sz="1800" baseline="-25000"/>
              <a:t>1</a:t>
            </a:r>
          </a:p>
        </p:txBody>
      </p:sp>
      <p:sp>
        <p:nvSpPr>
          <p:cNvPr id="78859" name="TextBox 14"/>
          <p:cNvSpPr txBox="1">
            <a:spLocks noChangeArrowheads="1"/>
          </p:cNvSpPr>
          <p:nvPr/>
        </p:nvSpPr>
        <p:spPr bwMode="auto">
          <a:xfrm>
            <a:off x="3200400" y="57150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DB</a:t>
            </a:r>
            <a:r>
              <a:rPr lang="en-US" altLang="en-US" sz="1800" baseline="-25000"/>
              <a:t>2</a:t>
            </a:r>
          </a:p>
        </p:txBody>
      </p:sp>
      <p:sp>
        <p:nvSpPr>
          <p:cNvPr id="78860" name="TextBox 15"/>
          <p:cNvSpPr txBox="1">
            <a:spLocks noChangeArrowheads="1"/>
          </p:cNvSpPr>
          <p:nvPr/>
        </p:nvSpPr>
        <p:spPr bwMode="auto">
          <a:xfrm>
            <a:off x="6248400" y="57150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DB</a:t>
            </a:r>
            <a:r>
              <a:rPr lang="en-US" altLang="en-US" sz="1800" baseline="-25000"/>
              <a:t>k</a:t>
            </a:r>
          </a:p>
        </p:txBody>
      </p:sp>
      <p:sp>
        <p:nvSpPr>
          <p:cNvPr id="78861" name="TextBox 16"/>
          <p:cNvSpPr txBox="1">
            <a:spLocks noChangeArrowheads="1"/>
          </p:cNvSpPr>
          <p:nvPr/>
        </p:nvSpPr>
        <p:spPr bwMode="auto">
          <a:xfrm>
            <a:off x="2362200" y="5715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+</a:t>
            </a:r>
          </a:p>
        </p:txBody>
      </p:sp>
      <p:sp>
        <p:nvSpPr>
          <p:cNvPr id="78862" name="TextBox 18"/>
          <p:cNvSpPr txBox="1">
            <a:spLocks noChangeArrowheads="1"/>
          </p:cNvSpPr>
          <p:nvPr/>
        </p:nvSpPr>
        <p:spPr bwMode="auto">
          <a:xfrm>
            <a:off x="7239000" y="57150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=       DB</a:t>
            </a:r>
          </a:p>
        </p:txBody>
      </p:sp>
      <p:sp>
        <p:nvSpPr>
          <p:cNvPr id="78863" name="TextBox 19"/>
          <p:cNvSpPr txBox="1">
            <a:spLocks noChangeArrowheads="1"/>
          </p:cNvSpPr>
          <p:nvPr/>
        </p:nvSpPr>
        <p:spPr bwMode="auto">
          <a:xfrm>
            <a:off x="5638800" y="5715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+</a:t>
            </a:r>
          </a:p>
        </p:txBody>
      </p:sp>
      <p:sp>
        <p:nvSpPr>
          <p:cNvPr id="78864" name="TextBox 20"/>
          <p:cNvSpPr txBox="1">
            <a:spLocks noChangeArrowheads="1"/>
          </p:cNvSpPr>
          <p:nvPr/>
        </p:nvSpPr>
        <p:spPr bwMode="auto">
          <a:xfrm>
            <a:off x="4114800" y="5715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+</a:t>
            </a:r>
          </a:p>
        </p:txBody>
      </p:sp>
      <p:sp>
        <p:nvSpPr>
          <p:cNvPr id="78865" name="TextBox 21"/>
          <p:cNvSpPr txBox="1">
            <a:spLocks noChangeArrowheads="1"/>
          </p:cNvSpPr>
          <p:nvPr/>
        </p:nvSpPr>
        <p:spPr bwMode="auto">
          <a:xfrm>
            <a:off x="762000" y="6096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sup</a:t>
            </a:r>
            <a:r>
              <a:rPr lang="en-US" altLang="en-US" sz="1800" baseline="-25000"/>
              <a:t>1</a:t>
            </a:r>
            <a:r>
              <a:rPr lang="en-US" altLang="en-US" sz="1800"/>
              <a:t>(i) &lt; </a:t>
            </a:r>
            <a:r>
              <a:rPr lang="el-GR" altLang="en-US" sz="1800"/>
              <a:t>σ</a:t>
            </a:r>
            <a:r>
              <a:rPr lang="en-US" altLang="en-US" sz="1800"/>
              <a:t>DB</a:t>
            </a:r>
            <a:r>
              <a:rPr lang="en-US" altLang="en-US" sz="1800" baseline="-25000"/>
              <a:t>1</a:t>
            </a:r>
          </a:p>
        </p:txBody>
      </p:sp>
      <p:sp>
        <p:nvSpPr>
          <p:cNvPr id="78866" name="TextBox 22"/>
          <p:cNvSpPr txBox="1">
            <a:spLocks noChangeArrowheads="1"/>
          </p:cNvSpPr>
          <p:nvPr/>
        </p:nvSpPr>
        <p:spPr bwMode="auto">
          <a:xfrm>
            <a:off x="2590800" y="6096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sup</a:t>
            </a:r>
            <a:r>
              <a:rPr lang="en-US" altLang="en-US" sz="1800" baseline="-25000"/>
              <a:t>2</a:t>
            </a:r>
            <a:r>
              <a:rPr lang="en-US" altLang="en-US" sz="1800"/>
              <a:t>(i) &lt; </a:t>
            </a:r>
            <a:r>
              <a:rPr lang="el-GR" altLang="en-US" sz="1800"/>
              <a:t>σ</a:t>
            </a:r>
            <a:r>
              <a:rPr lang="en-US" altLang="en-US" sz="1800"/>
              <a:t>DB</a:t>
            </a:r>
            <a:r>
              <a:rPr lang="en-US" altLang="en-US" sz="1800" baseline="-25000"/>
              <a:t>2</a:t>
            </a:r>
          </a:p>
        </p:txBody>
      </p:sp>
      <p:sp>
        <p:nvSpPr>
          <p:cNvPr id="78867" name="TextBox 23"/>
          <p:cNvSpPr txBox="1">
            <a:spLocks noChangeArrowheads="1"/>
          </p:cNvSpPr>
          <p:nvPr/>
        </p:nvSpPr>
        <p:spPr bwMode="auto">
          <a:xfrm>
            <a:off x="5486400" y="6107113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sup</a:t>
            </a:r>
            <a:r>
              <a:rPr lang="en-US" altLang="en-US" sz="1800" baseline="-25000"/>
              <a:t>k</a:t>
            </a:r>
            <a:r>
              <a:rPr lang="en-US" altLang="en-US" sz="1800"/>
              <a:t>(i) &lt; </a:t>
            </a:r>
            <a:r>
              <a:rPr lang="el-GR" altLang="en-US" sz="1800"/>
              <a:t>σ</a:t>
            </a:r>
            <a:r>
              <a:rPr lang="en-US" altLang="en-US" sz="1800"/>
              <a:t>DB</a:t>
            </a:r>
            <a:r>
              <a:rPr lang="en-US" altLang="en-US" sz="1800" baseline="-25000"/>
              <a:t>k</a:t>
            </a:r>
          </a:p>
        </p:txBody>
      </p:sp>
      <p:sp>
        <p:nvSpPr>
          <p:cNvPr id="78868" name="TextBox 24"/>
          <p:cNvSpPr txBox="1">
            <a:spLocks noChangeArrowheads="1"/>
          </p:cNvSpPr>
          <p:nvPr/>
        </p:nvSpPr>
        <p:spPr bwMode="auto">
          <a:xfrm>
            <a:off x="7391400" y="6107113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sup(i) &lt; </a:t>
            </a:r>
            <a:r>
              <a:rPr lang="el-GR" altLang="en-US" sz="1800"/>
              <a:t>σ</a:t>
            </a:r>
            <a:r>
              <a:rPr lang="en-US" altLang="en-US" sz="1800"/>
              <a:t>DB</a:t>
            </a:r>
            <a:endParaRPr lang="en-US" altLang="en-US" sz="1800" baseline="-2500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Mining </a:t>
            </a:r>
            <a:r>
              <a:rPr lang="en-US" sz="2400" dirty="0">
                <a:solidFill>
                  <a:srgbClr val="FF0000"/>
                </a:solidFill>
              </a:rPr>
              <a:t>on a subset of the given </a:t>
            </a:r>
            <a:r>
              <a:rPr lang="en-US" sz="2400" dirty="0" smtClean="0">
                <a:solidFill>
                  <a:srgbClr val="FF0000"/>
                </a:solidFill>
              </a:rPr>
              <a:t>data: 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basic idea of the </a:t>
            </a:r>
            <a:r>
              <a:rPr lang="en-US" sz="2400" dirty="0" smtClean="0"/>
              <a:t>sampling approach </a:t>
            </a:r>
            <a:r>
              <a:rPr lang="en-US" sz="2400" dirty="0"/>
              <a:t>is to pick a random </a:t>
            </a:r>
            <a:r>
              <a:rPr lang="en-US" sz="2400" dirty="0" smtClean="0"/>
              <a:t>sample </a:t>
            </a:r>
            <a:r>
              <a:rPr lang="en-US" sz="2400" dirty="0"/>
              <a:t>S</a:t>
            </a:r>
            <a:r>
              <a:rPr lang="en-US" sz="2400" i="1" dirty="0" smtClean="0"/>
              <a:t> </a:t>
            </a:r>
            <a:r>
              <a:rPr lang="en-US" sz="2400" dirty="0"/>
              <a:t>of the given data </a:t>
            </a:r>
            <a:r>
              <a:rPr lang="en-US" sz="2400" i="1" dirty="0"/>
              <a:t>D</a:t>
            </a:r>
            <a:r>
              <a:rPr lang="en-US" sz="2400" dirty="0"/>
              <a:t>, and then search </a:t>
            </a:r>
            <a:r>
              <a:rPr lang="en-US" sz="2400" dirty="0" smtClean="0"/>
              <a:t>for frequent </a:t>
            </a:r>
            <a:r>
              <a:rPr lang="en-US" sz="2400" dirty="0" err="1"/>
              <a:t>itemsets</a:t>
            </a:r>
            <a:r>
              <a:rPr lang="en-US" sz="2400" dirty="0"/>
              <a:t> in </a:t>
            </a:r>
            <a:r>
              <a:rPr lang="en-US" sz="2400" dirty="0" smtClean="0"/>
              <a:t>S</a:t>
            </a:r>
            <a:r>
              <a:rPr lang="en-US" sz="2400" i="1" dirty="0" smtClean="0"/>
              <a:t> </a:t>
            </a:r>
            <a:r>
              <a:rPr lang="en-US" sz="2400" dirty="0"/>
              <a:t>instead of </a:t>
            </a:r>
            <a:r>
              <a:rPr lang="en-US" sz="2400" i="1" dirty="0"/>
              <a:t>D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this way, we trade off some degree of </a:t>
            </a:r>
            <a:r>
              <a:rPr lang="en-US" sz="2400" b="1" dirty="0">
                <a:solidFill>
                  <a:srgbClr val="FF0000"/>
                </a:solidFill>
              </a:rPr>
              <a:t>accuracy</a:t>
            </a:r>
            <a:r>
              <a:rPr lang="en-US" sz="2400" dirty="0" smtClean="0"/>
              <a:t> against </a:t>
            </a:r>
            <a:r>
              <a:rPr lang="en-US" sz="2400" b="1" dirty="0">
                <a:solidFill>
                  <a:srgbClr val="FF0000"/>
                </a:solidFill>
              </a:rPr>
              <a:t>efficiency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The S</a:t>
            </a:r>
            <a:r>
              <a:rPr lang="en-US" sz="2400" i="1" dirty="0" smtClean="0"/>
              <a:t> </a:t>
            </a:r>
            <a:r>
              <a:rPr lang="en-US" sz="2400" dirty="0"/>
              <a:t>sample size is such that the search for frequent </a:t>
            </a:r>
            <a:r>
              <a:rPr lang="en-US" sz="2400" dirty="0" err="1"/>
              <a:t>itemsets</a:t>
            </a:r>
            <a:r>
              <a:rPr lang="en-US" sz="2400" dirty="0"/>
              <a:t> in </a:t>
            </a:r>
            <a:r>
              <a:rPr lang="en-US" sz="2400" dirty="0" smtClean="0"/>
              <a:t>S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dirty="0"/>
              <a:t>can be done in main memory, and so only one scan of </a:t>
            </a:r>
            <a:r>
              <a:rPr lang="en-US" sz="2400" dirty="0" smtClean="0"/>
              <a:t>the transactions </a:t>
            </a:r>
            <a:r>
              <a:rPr lang="en-US" sz="2400" dirty="0"/>
              <a:t>in </a:t>
            </a:r>
            <a:r>
              <a:rPr lang="en-US" sz="2400" dirty="0" smtClean="0"/>
              <a:t>S</a:t>
            </a:r>
            <a:r>
              <a:rPr lang="en-US" sz="2400" i="1" dirty="0" smtClean="0"/>
              <a:t> </a:t>
            </a:r>
            <a:r>
              <a:rPr lang="en-US" sz="2400" dirty="0"/>
              <a:t>is </a:t>
            </a:r>
            <a:r>
              <a:rPr lang="en-US" sz="2400" dirty="0" smtClean="0"/>
              <a:t>required overall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Because </a:t>
            </a:r>
            <a:r>
              <a:rPr lang="en-US" sz="2400" dirty="0"/>
              <a:t>we are searching for frequent </a:t>
            </a:r>
            <a:r>
              <a:rPr lang="en-US" sz="2400" dirty="0" err="1"/>
              <a:t>itemsets</a:t>
            </a:r>
            <a:r>
              <a:rPr lang="en-US" sz="2400" dirty="0"/>
              <a:t> in </a:t>
            </a:r>
            <a:r>
              <a:rPr lang="en-US" sz="2400" dirty="0" smtClean="0"/>
              <a:t>S</a:t>
            </a:r>
            <a:r>
              <a:rPr lang="en-US" sz="2400" i="1" dirty="0" smtClean="0"/>
              <a:t> </a:t>
            </a:r>
            <a:r>
              <a:rPr lang="en-US" sz="2400" dirty="0"/>
              <a:t>rather than in </a:t>
            </a:r>
            <a:r>
              <a:rPr lang="en-US" sz="2400" i="1" dirty="0"/>
              <a:t>D</a:t>
            </a:r>
            <a:r>
              <a:rPr lang="en-US" sz="2400" dirty="0"/>
              <a:t>, it </a:t>
            </a:r>
            <a:r>
              <a:rPr lang="en-US" sz="2400" dirty="0" smtClean="0"/>
              <a:t>is possible </a:t>
            </a:r>
            <a:r>
              <a:rPr lang="en-US" sz="2400" dirty="0"/>
              <a:t>that we will miss some of the global frequent </a:t>
            </a:r>
            <a:r>
              <a:rPr lang="en-US" sz="2400" dirty="0" err="1"/>
              <a:t>itemsets</a:t>
            </a:r>
            <a:r>
              <a:rPr lang="en-US" sz="2400" dirty="0"/>
              <a:t>.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069730"/>
      </p:ext>
    </p:extLst>
  </p:cSld>
  <p:clrMapOvr>
    <a:masterClrMapping/>
  </p:clrMapOvr>
  <p:transition spd="med"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F85603-8F92-434C-BBBC-A49C2499712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200" smtClean="0"/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05800" cy="487363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Sampling for Frequent Patterns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smtClean="0"/>
              <a:t>Select a sample of original database, mine frequent patterns within sample using Apriori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smtClean="0"/>
              <a:t>Scan database once to verify frequent itemsets found in sample, only </a:t>
            </a:r>
            <a:r>
              <a:rPr lang="en-US" altLang="en-US" sz="2400" i="1" smtClean="0">
                <a:solidFill>
                  <a:schemeClr val="hlink"/>
                </a:solidFill>
              </a:rPr>
              <a:t>borders</a:t>
            </a:r>
            <a:r>
              <a:rPr lang="en-US" altLang="en-US" sz="2400" i="1" smtClean="0"/>
              <a:t> </a:t>
            </a:r>
            <a:r>
              <a:rPr lang="en-US" altLang="en-US" sz="2400" smtClean="0"/>
              <a:t>of closure of frequent patterns are checked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smtClean="0"/>
              <a:t>Example: check </a:t>
            </a:r>
            <a:r>
              <a:rPr lang="en-US" altLang="en-US" sz="2400" i="1" smtClean="0"/>
              <a:t>abcd</a:t>
            </a:r>
            <a:r>
              <a:rPr lang="en-US" altLang="en-US" sz="2400" smtClean="0"/>
              <a:t> instead of </a:t>
            </a:r>
            <a:r>
              <a:rPr lang="en-US" altLang="en-US" sz="2400" i="1" smtClean="0"/>
              <a:t>ab, ac, …, etc.</a:t>
            </a:r>
            <a:endParaRPr lang="en-US" altLang="en-US" sz="2400" smtClean="0"/>
          </a:p>
          <a:p>
            <a:pPr eaLnBrk="1" hangingPunct="1">
              <a:lnSpc>
                <a:spcPct val="130000"/>
              </a:lnSpc>
            </a:pPr>
            <a:r>
              <a:rPr lang="en-US" altLang="en-US" sz="2400" smtClean="0"/>
              <a:t>Scan database again to find missed frequent patterns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smtClean="0"/>
              <a:t>H. Toivonen. </a:t>
            </a:r>
            <a:r>
              <a:rPr lang="en-US" altLang="en-US" sz="2400" smtClean="0">
                <a:solidFill>
                  <a:schemeClr val="tx2"/>
                </a:solidFill>
              </a:rPr>
              <a:t>Sampling large databases for association rules</a:t>
            </a:r>
            <a:r>
              <a:rPr lang="en-US" altLang="en-US" sz="2400" smtClean="0"/>
              <a:t>. In </a:t>
            </a:r>
            <a:r>
              <a:rPr lang="en-US" altLang="en-US" sz="2400" i="1" smtClean="0">
                <a:solidFill>
                  <a:schemeClr val="tx2"/>
                </a:solidFill>
              </a:rPr>
              <a:t>VLDB’96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Dynamic itemset </a:t>
            </a:r>
            <a:r>
              <a:rPr lang="en-US" b="1" dirty="0" smtClean="0"/>
              <a:t>counting (</a:t>
            </a:r>
            <a:r>
              <a:rPr lang="en-US" b="1" dirty="0" err="1" smtClean="0"/>
              <a:t>DIC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/>
              <a:t>candidate </a:t>
            </a:r>
            <a:r>
              <a:rPr lang="en-US" dirty="0" err="1"/>
              <a:t>itemsets</a:t>
            </a:r>
            <a:r>
              <a:rPr lang="en-US" dirty="0"/>
              <a:t> at different points during </a:t>
            </a:r>
            <a:r>
              <a:rPr lang="en-US" dirty="0" smtClean="0"/>
              <a:t>a scan: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dynamic itemset counting technique was proposed in which the </a:t>
            </a:r>
            <a:r>
              <a:rPr lang="en-US" dirty="0" smtClean="0"/>
              <a:t>database is </a:t>
            </a:r>
            <a:r>
              <a:rPr lang="en-US" dirty="0"/>
              <a:t>partitioned into blocks marked by start points. 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the </a:t>
            </a:r>
            <a:r>
              <a:rPr lang="en-US" dirty="0" smtClean="0"/>
              <a:t>count-so-far passes </a:t>
            </a:r>
            <a:r>
              <a:rPr lang="en-US" dirty="0"/>
              <a:t>the minimum support, the itemset is added into the frequent itemset </a:t>
            </a:r>
            <a:r>
              <a:rPr lang="en-US" dirty="0" smtClean="0"/>
              <a:t>collection and </a:t>
            </a:r>
            <a:r>
              <a:rPr lang="en-US" dirty="0"/>
              <a:t>can be used to generate longer candidates.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leads to fewer database scans </a:t>
            </a:r>
            <a:r>
              <a:rPr lang="en-US" dirty="0" smtClean="0"/>
              <a:t>than with </a:t>
            </a:r>
            <a:r>
              <a:rPr lang="en-US" dirty="0" err="1"/>
              <a:t>Apriori</a:t>
            </a:r>
            <a:r>
              <a:rPr lang="en-US" dirty="0"/>
              <a:t> for finding all the frequent </a:t>
            </a:r>
            <a:r>
              <a:rPr lang="en-US" dirty="0" err="1"/>
              <a:t>itemsets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6075229"/>
      </p:ext>
    </p:extLst>
  </p:cSld>
  <p:clrMapOvr>
    <a:masterClrMapping/>
  </p:clrMapOvr>
  <p:transition spd="med"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D6CF16-EE68-46B6-ADF7-42C200B7D7E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200" smtClean="0"/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8305800" cy="4064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DIC: Reduce Number of Scans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524000" y="1524000"/>
            <a:ext cx="892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ABCD</a:t>
            </a: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457200" y="2286000"/>
            <a:ext cx="71755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ABC</a:t>
            </a:r>
          </a:p>
        </p:txBody>
      </p:sp>
      <p:sp>
        <p:nvSpPr>
          <p:cNvPr id="84998" name="Text Box 5"/>
          <p:cNvSpPr txBox="1">
            <a:spLocks noChangeArrowheads="1"/>
          </p:cNvSpPr>
          <p:nvPr/>
        </p:nvSpPr>
        <p:spPr bwMode="auto">
          <a:xfrm>
            <a:off x="1219200" y="2286000"/>
            <a:ext cx="722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ABD</a:t>
            </a:r>
          </a:p>
        </p:txBody>
      </p:sp>
      <p:sp>
        <p:nvSpPr>
          <p:cNvPr id="84999" name="Text Box 6"/>
          <p:cNvSpPr txBox="1">
            <a:spLocks noChangeArrowheads="1"/>
          </p:cNvSpPr>
          <p:nvPr/>
        </p:nvSpPr>
        <p:spPr bwMode="auto">
          <a:xfrm>
            <a:off x="1981200" y="2286000"/>
            <a:ext cx="722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ACD</a:t>
            </a:r>
          </a:p>
        </p:txBody>
      </p:sp>
      <p:sp>
        <p:nvSpPr>
          <p:cNvPr id="85000" name="Text Box 7"/>
          <p:cNvSpPr txBox="1">
            <a:spLocks noChangeArrowheads="1"/>
          </p:cNvSpPr>
          <p:nvPr/>
        </p:nvSpPr>
        <p:spPr bwMode="auto">
          <a:xfrm>
            <a:off x="2667000" y="2286000"/>
            <a:ext cx="736600" cy="425450"/>
          </a:xfrm>
          <a:prstGeom prst="rect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BCD</a:t>
            </a:r>
          </a:p>
        </p:txBody>
      </p:sp>
      <p:sp>
        <p:nvSpPr>
          <p:cNvPr id="85001" name="Text Box 8"/>
          <p:cNvSpPr txBox="1">
            <a:spLocks noChangeArrowheads="1"/>
          </p:cNvSpPr>
          <p:nvPr/>
        </p:nvSpPr>
        <p:spPr bwMode="auto">
          <a:xfrm>
            <a:off x="304800" y="3048000"/>
            <a:ext cx="547688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AB</a:t>
            </a:r>
          </a:p>
        </p:txBody>
      </p:sp>
      <p:sp>
        <p:nvSpPr>
          <p:cNvPr id="85002" name="Text Box 9"/>
          <p:cNvSpPr txBox="1">
            <a:spLocks noChangeArrowheads="1"/>
          </p:cNvSpPr>
          <p:nvPr/>
        </p:nvSpPr>
        <p:spPr bwMode="auto">
          <a:xfrm>
            <a:off x="914400" y="3048000"/>
            <a:ext cx="547688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AC</a:t>
            </a:r>
          </a:p>
        </p:txBody>
      </p:sp>
      <p:sp>
        <p:nvSpPr>
          <p:cNvPr id="85003" name="Text Box 10"/>
          <p:cNvSpPr txBox="1">
            <a:spLocks noChangeArrowheads="1"/>
          </p:cNvSpPr>
          <p:nvPr/>
        </p:nvSpPr>
        <p:spPr bwMode="auto">
          <a:xfrm>
            <a:off x="1524000" y="3048000"/>
            <a:ext cx="5334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BC</a:t>
            </a:r>
          </a:p>
        </p:txBody>
      </p:sp>
      <p:sp>
        <p:nvSpPr>
          <p:cNvPr id="85004" name="Text Box 11"/>
          <p:cNvSpPr txBox="1">
            <a:spLocks noChangeArrowheads="1"/>
          </p:cNvSpPr>
          <p:nvPr/>
        </p:nvSpPr>
        <p:spPr bwMode="auto">
          <a:xfrm>
            <a:off x="2133600" y="3048000"/>
            <a:ext cx="581025" cy="425450"/>
          </a:xfrm>
          <a:prstGeom prst="rect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AD</a:t>
            </a:r>
          </a:p>
        </p:txBody>
      </p:sp>
      <p:sp>
        <p:nvSpPr>
          <p:cNvPr id="85005" name="Text Box 12"/>
          <p:cNvSpPr txBox="1">
            <a:spLocks noChangeArrowheads="1"/>
          </p:cNvSpPr>
          <p:nvPr/>
        </p:nvSpPr>
        <p:spPr bwMode="auto">
          <a:xfrm>
            <a:off x="2819400" y="3048000"/>
            <a:ext cx="547688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BD</a:t>
            </a:r>
          </a:p>
        </p:txBody>
      </p:sp>
      <p:sp>
        <p:nvSpPr>
          <p:cNvPr id="85006" name="Text Box 13"/>
          <p:cNvSpPr txBox="1">
            <a:spLocks noChangeArrowheads="1"/>
          </p:cNvSpPr>
          <p:nvPr/>
        </p:nvSpPr>
        <p:spPr bwMode="auto">
          <a:xfrm>
            <a:off x="3505200" y="3048000"/>
            <a:ext cx="547688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CD</a:t>
            </a:r>
          </a:p>
        </p:txBody>
      </p:sp>
      <p:sp>
        <p:nvSpPr>
          <p:cNvPr id="85007" name="Text Box 14"/>
          <p:cNvSpPr txBox="1">
            <a:spLocks noChangeArrowheads="1"/>
          </p:cNvSpPr>
          <p:nvPr/>
        </p:nvSpPr>
        <p:spPr bwMode="auto">
          <a:xfrm>
            <a:off x="822325" y="3900488"/>
            <a:ext cx="377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5008" name="Text Box 15"/>
          <p:cNvSpPr txBox="1">
            <a:spLocks noChangeArrowheads="1"/>
          </p:cNvSpPr>
          <p:nvPr/>
        </p:nvSpPr>
        <p:spPr bwMode="auto">
          <a:xfrm>
            <a:off x="1371600" y="3886200"/>
            <a:ext cx="363538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5009" name="Text Box 16"/>
          <p:cNvSpPr txBox="1">
            <a:spLocks noChangeArrowheads="1"/>
          </p:cNvSpPr>
          <p:nvPr/>
        </p:nvSpPr>
        <p:spPr bwMode="auto">
          <a:xfrm>
            <a:off x="1905000" y="3886200"/>
            <a:ext cx="363538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85010" name="Text Box 17"/>
          <p:cNvSpPr txBox="1">
            <a:spLocks noChangeArrowheads="1"/>
          </p:cNvSpPr>
          <p:nvPr/>
        </p:nvSpPr>
        <p:spPr bwMode="auto">
          <a:xfrm>
            <a:off x="2438400" y="3886200"/>
            <a:ext cx="377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85011" name="Text Box 18"/>
          <p:cNvSpPr txBox="1">
            <a:spLocks noChangeArrowheads="1"/>
          </p:cNvSpPr>
          <p:nvPr/>
        </p:nvSpPr>
        <p:spPr bwMode="auto">
          <a:xfrm>
            <a:off x="1736725" y="4586288"/>
            <a:ext cx="43815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{}</a:t>
            </a:r>
          </a:p>
        </p:txBody>
      </p:sp>
      <p:cxnSp>
        <p:nvCxnSpPr>
          <p:cNvPr id="85012" name="AutoShape 19"/>
          <p:cNvCxnSpPr>
            <a:cxnSpLocks noChangeShapeType="1"/>
            <a:stCxn id="85011" idx="0"/>
            <a:endCxn id="85007" idx="2"/>
          </p:cNvCxnSpPr>
          <p:nvPr/>
        </p:nvCxnSpPr>
        <p:spPr bwMode="auto">
          <a:xfrm flipH="1" flipV="1">
            <a:off x="1011238" y="4306888"/>
            <a:ext cx="944562" cy="27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AutoShape 20"/>
          <p:cNvCxnSpPr>
            <a:cxnSpLocks noChangeShapeType="1"/>
            <a:stCxn id="85011" idx="0"/>
            <a:endCxn id="85008" idx="2"/>
          </p:cNvCxnSpPr>
          <p:nvPr/>
        </p:nvCxnSpPr>
        <p:spPr bwMode="auto">
          <a:xfrm flipH="1" flipV="1">
            <a:off x="1554163" y="4292600"/>
            <a:ext cx="401637" cy="293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AutoShape 21"/>
          <p:cNvCxnSpPr>
            <a:cxnSpLocks noChangeShapeType="1"/>
            <a:stCxn id="85011" idx="0"/>
            <a:endCxn id="85009" idx="2"/>
          </p:cNvCxnSpPr>
          <p:nvPr/>
        </p:nvCxnSpPr>
        <p:spPr bwMode="auto">
          <a:xfrm flipV="1">
            <a:off x="1955800" y="4292600"/>
            <a:ext cx="131763" cy="293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AutoShape 22"/>
          <p:cNvCxnSpPr>
            <a:cxnSpLocks noChangeShapeType="1"/>
            <a:stCxn id="85011" idx="0"/>
            <a:endCxn id="85010" idx="2"/>
          </p:cNvCxnSpPr>
          <p:nvPr/>
        </p:nvCxnSpPr>
        <p:spPr bwMode="auto">
          <a:xfrm flipV="1">
            <a:off x="1955800" y="4292600"/>
            <a:ext cx="671513" cy="293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AutoShape 23"/>
          <p:cNvCxnSpPr>
            <a:cxnSpLocks noChangeShapeType="1"/>
            <a:stCxn id="85007" idx="0"/>
            <a:endCxn id="85001" idx="2"/>
          </p:cNvCxnSpPr>
          <p:nvPr/>
        </p:nvCxnSpPr>
        <p:spPr bwMode="auto">
          <a:xfrm flipH="1" flipV="1">
            <a:off x="579438" y="3454400"/>
            <a:ext cx="431800" cy="446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AutoShape 24"/>
          <p:cNvCxnSpPr>
            <a:cxnSpLocks noChangeShapeType="1"/>
            <a:stCxn id="85007" idx="0"/>
            <a:endCxn id="85002" idx="2"/>
          </p:cNvCxnSpPr>
          <p:nvPr/>
        </p:nvCxnSpPr>
        <p:spPr bwMode="auto">
          <a:xfrm flipV="1">
            <a:off x="1011238" y="3454400"/>
            <a:ext cx="177800" cy="446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8" name="AutoShape 25"/>
          <p:cNvCxnSpPr>
            <a:cxnSpLocks noChangeShapeType="1"/>
            <a:stCxn id="85007" idx="0"/>
            <a:endCxn id="85004" idx="2"/>
          </p:cNvCxnSpPr>
          <p:nvPr/>
        </p:nvCxnSpPr>
        <p:spPr bwMode="auto">
          <a:xfrm flipV="1">
            <a:off x="1011238" y="3487738"/>
            <a:ext cx="1412875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9" name="AutoShape 26"/>
          <p:cNvCxnSpPr>
            <a:cxnSpLocks noChangeShapeType="1"/>
            <a:stCxn id="85008" idx="0"/>
            <a:endCxn id="85003" idx="2"/>
          </p:cNvCxnSpPr>
          <p:nvPr/>
        </p:nvCxnSpPr>
        <p:spPr bwMode="auto">
          <a:xfrm flipV="1">
            <a:off x="1554163" y="3454400"/>
            <a:ext cx="236537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0" name="AutoShape 27"/>
          <p:cNvCxnSpPr>
            <a:cxnSpLocks noChangeShapeType="1"/>
            <a:stCxn id="85008" idx="0"/>
            <a:endCxn id="85001" idx="2"/>
          </p:cNvCxnSpPr>
          <p:nvPr/>
        </p:nvCxnSpPr>
        <p:spPr bwMode="auto">
          <a:xfrm flipH="1" flipV="1">
            <a:off x="579438" y="3454400"/>
            <a:ext cx="974725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1" name="AutoShape 28"/>
          <p:cNvCxnSpPr>
            <a:cxnSpLocks noChangeShapeType="1"/>
            <a:stCxn id="85008" idx="0"/>
            <a:endCxn id="85005" idx="2"/>
          </p:cNvCxnSpPr>
          <p:nvPr/>
        </p:nvCxnSpPr>
        <p:spPr bwMode="auto">
          <a:xfrm flipV="1">
            <a:off x="1554163" y="3454400"/>
            <a:ext cx="1539875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2" name="AutoShape 29"/>
          <p:cNvCxnSpPr>
            <a:cxnSpLocks noChangeShapeType="1"/>
            <a:stCxn id="85009" idx="0"/>
            <a:endCxn id="85002" idx="2"/>
          </p:cNvCxnSpPr>
          <p:nvPr/>
        </p:nvCxnSpPr>
        <p:spPr bwMode="auto">
          <a:xfrm flipH="1" flipV="1">
            <a:off x="1189038" y="3454400"/>
            <a:ext cx="898525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3" name="AutoShape 30"/>
          <p:cNvCxnSpPr>
            <a:cxnSpLocks noChangeShapeType="1"/>
            <a:stCxn id="85009" idx="0"/>
            <a:endCxn id="85003" idx="2"/>
          </p:cNvCxnSpPr>
          <p:nvPr/>
        </p:nvCxnSpPr>
        <p:spPr bwMode="auto">
          <a:xfrm flipH="1" flipV="1">
            <a:off x="1790700" y="3454400"/>
            <a:ext cx="296863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4" name="AutoShape 31"/>
          <p:cNvCxnSpPr>
            <a:cxnSpLocks noChangeShapeType="1"/>
            <a:stCxn id="85009" idx="0"/>
            <a:endCxn id="85006" idx="2"/>
          </p:cNvCxnSpPr>
          <p:nvPr/>
        </p:nvCxnSpPr>
        <p:spPr bwMode="auto">
          <a:xfrm flipV="1">
            <a:off x="2087563" y="3454400"/>
            <a:ext cx="1692275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AutoShape 32"/>
          <p:cNvCxnSpPr>
            <a:cxnSpLocks noChangeShapeType="1"/>
            <a:stCxn id="85010" idx="0"/>
            <a:endCxn id="85004" idx="2"/>
          </p:cNvCxnSpPr>
          <p:nvPr/>
        </p:nvCxnSpPr>
        <p:spPr bwMode="auto">
          <a:xfrm flipH="1" flipV="1">
            <a:off x="2424113" y="3487738"/>
            <a:ext cx="203200" cy="398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AutoShape 33"/>
          <p:cNvCxnSpPr>
            <a:cxnSpLocks noChangeShapeType="1"/>
            <a:stCxn id="85010" idx="0"/>
            <a:endCxn id="85005" idx="2"/>
          </p:cNvCxnSpPr>
          <p:nvPr/>
        </p:nvCxnSpPr>
        <p:spPr bwMode="auto">
          <a:xfrm flipV="1">
            <a:off x="2627313" y="3454400"/>
            <a:ext cx="466725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AutoShape 34"/>
          <p:cNvCxnSpPr>
            <a:cxnSpLocks noChangeShapeType="1"/>
            <a:stCxn id="85010" idx="0"/>
            <a:endCxn id="85006" idx="2"/>
          </p:cNvCxnSpPr>
          <p:nvPr/>
        </p:nvCxnSpPr>
        <p:spPr bwMode="auto">
          <a:xfrm flipV="1">
            <a:off x="2627313" y="3454400"/>
            <a:ext cx="1152525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AutoShape 35"/>
          <p:cNvCxnSpPr>
            <a:cxnSpLocks noChangeShapeType="1"/>
            <a:stCxn id="85001" idx="0"/>
            <a:endCxn id="84997" idx="2"/>
          </p:cNvCxnSpPr>
          <p:nvPr/>
        </p:nvCxnSpPr>
        <p:spPr bwMode="auto">
          <a:xfrm flipV="1">
            <a:off x="579438" y="2692400"/>
            <a:ext cx="236537" cy="355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AutoShape 36"/>
          <p:cNvCxnSpPr>
            <a:cxnSpLocks noChangeShapeType="1"/>
            <a:stCxn id="85001" idx="0"/>
            <a:endCxn id="84998" idx="2"/>
          </p:cNvCxnSpPr>
          <p:nvPr/>
        </p:nvCxnSpPr>
        <p:spPr bwMode="auto">
          <a:xfrm flipV="1">
            <a:off x="579438" y="2682875"/>
            <a:ext cx="1001712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AutoShape 37"/>
          <p:cNvCxnSpPr>
            <a:cxnSpLocks noChangeShapeType="1"/>
            <a:stCxn id="85002" idx="0"/>
            <a:endCxn id="84997" idx="2"/>
          </p:cNvCxnSpPr>
          <p:nvPr/>
        </p:nvCxnSpPr>
        <p:spPr bwMode="auto">
          <a:xfrm flipH="1" flipV="1">
            <a:off x="815975" y="2692400"/>
            <a:ext cx="373063" cy="355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AutoShape 38"/>
          <p:cNvCxnSpPr>
            <a:cxnSpLocks noChangeShapeType="1"/>
            <a:stCxn id="85002" idx="0"/>
            <a:endCxn id="84999" idx="2"/>
          </p:cNvCxnSpPr>
          <p:nvPr/>
        </p:nvCxnSpPr>
        <p:spPr bwMode="auto">
          <a:xfrm flipV="1">
            <a:off x="1189038" y="2682875"/>
            <a:ext cx="1154112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AutoShape 39"/>
          <p:cNvCxnSpPr>
            <a:cxnSpLocks noChangeShapeType="1"/>
            <a:stCxn id="85003" idx="0"/>
            <a:endCxn id="84997" idx="2"/>
          </p:cNvCxnSpPr>
          <p:nvPr/>
        </p:nvCxnSpPr>
        <p:spPr bwMode="auto">
          <a:xfrm flipH="1" flipV="1">
            <a:off x="815975" y="2692400"/>
            <a:ext cx="974725" cy="355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3" name="AutoShape 40"/>
          <p:cNvCxnSpPr>
            <a:cxnSpLocks noChangeShapeType="1"/>
            <a:stCxn id="85003" idx="0"/>
            <a:endCxn id="85000" idx="2"/>
          </p:cNvCxnSpPr>
          <p:nvPr/>
        </p:nvCxnSpPr>
        <p:spPr bwMode="auto">
          <a:xfrm flipV="1">
            <a:off x="1790700" y="2725738"/>
            <a:ext cx="1244600" cy="322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4" name="AutoShape 41"/>
          <p:cNvCxnSpPr>
            <a:cxnSpLocks noChangeShapeType="1"/>
            <a:stCxn id="85005" idx="0"/>
            <a:endCxn id="84998" idx="2"/>
          </p:cNvCxnSpPr>
          <p:nvPr/>
        </p:nvCxnSpPr>
        <p:spPr bwMode="auto">
          <a:xfrm flipH="1" flipV="1">
            <a:off x="1581150" y="2682875"/>
            <a:ext cx="1512888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5" name="AutoShape 42"/>
          <p:cNvCxnSpPr>
            <a:cxnSpLocks noChangeShapeType="1"/>
            <a:stCxn id="85003" idx="0"/>
            <a:endCxn id="85000" idx="2"/>
          </p:cNvCxnSpPr>
          <p:nvPr/>
        </p:nvCxnSpPr>
        <p:spPr bwMode="auto">
          <a:xfrm flipV="1">
            <a:off x="1790700" y="2725738"/>
            <a:ext cx="1244600" cy="322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6" name="AutoShape 43"/>
          <p:cNvCxnSpPr>
            <a:cxnSpLocks noChangeShapeType="1"/>
            <a:stCxn id="85005" idx="0"/>
            <a:endCxn id="85000" idx="2"/>
          </p:cNvCxnSpPr>
          <p:nvPr/>
        </p:nvCxnSpPr>
        <p:spPr bwMode="auto">
          <a:xfrm flipH="1" flipV="1">
            <a:off x="3035300" y="2725738"/>
            <a:ext cx="58738" cy="322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7" name="AutoShape 44"/>
          <p:cNvCxnSpPr>
            <a:cxnSpLocks noChangeShapeType="1"/>
            <a:stCxn id="85006" idx="0"/>
            <a:endCxn id="84999" idx="2"/>
          </p:cNvCxnSpPr>
          <p:nvPr/>
        </p:nvCxnSpPr>
        <p:spPr bwMode="auto">
          <a:xfrm flipH="1" flipV="1">
            <a:off x="2343150" y="2682875"/>
            <a:ext cx="1436688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8" name="AutoShape 45"/>
          <p:cNvCxnSpPr>
            <a:cxnSpLocks noChangeShapeType="1"/>
            <a:stCxn id="85006" idx="0"/>
            <a:endCxn id="85000" idx="2"/>
          </p:cNvCxnSpPr>
          <p:nvPr/>
        </p:nvCxnSpPr>
        <p:spPr bwMode="auto">
          <a:xfrm flipH="1" flipV="1">
            <a:off x="3035300" y="2725738"/>
            <a:ext cx="744538" cy="322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9" name="AutoShape 46"/>
          <p:cNvCxnSpPr>
            <a:cxnSpLocks noChangeShapeType="1"/>
            <a:stCxn id="84997" idx="0"/>
            <a:endCxn id="84996" idx="2"/>
          </p:cNvCxnSpPr>
          <p:nvPr/>
        </p:nvCxnSpPr>
        <p:spPr bwMode="auto">
          <a:xfrm flipV="1">
            <a:off x="815975" y="1920875"/>
            <a:ext cx="1154113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40" name="AutoShape 47"/>
          <p:cNvCxnSpPr>
            <a:cxnSpLocks noChangeShapeType="1"/>
            <a:stCxn id="84998" idx="0"/>
            <a:endCxn id="84996" idx="2"/>
          </p:cNvCxnSpPr>
          <p:nvPr/>
        </p:nvCxnSpPr>
        <p:spPr bwMode="auto">
          <a:xfrm flipV="1">
            <a:off x="1581150" y="1920875"/>
            <a:ext cx="388938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41" name="AutoShape 48"/>
          <p:cNvCxnSpPr>
            <a:cxnSpLocks noChangeShapeType="1"/>
            <a:stCxn id="84999" idx="0"/>
            <a:endCxn id="84996" idx="2"/>
          </p:cNvCxnSpPr>
          <p:nvPr/>
        </p:nvCxnSpPr>
        <p:spPr bwMode="auto">
          <a:xfrm flipH="1" flipV="1">
            <a:off x="1970088" y="1920875"/>
            <a:ext cx="373062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42" name="AutoShape 49"/>
          <p:cNvCxnSpPr>
            <a:cxnSpLocks noChangeShapeType="1"/>
            <a:stCxn id="85000" idx="0"/>
            <a:endCxn id="84996" idx="2"/>
          </p:cNvCxnSpPr>
          <p:nvPr/>
        </p:nvCxnSpPr>
        <p:spPr bwMode="auto">
          <a:xfrm flipH="1" flipV="1">
            <a:off x="1970088" y="1920875"/>
            <a:ext cx="1065212" cy="350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43" name="AutoShape 50"/>
          <p:cNvCxnSpPr>
            <a:cxnSpLocks noChangeShapeType="1"/>
            <a:stCxn id="85004" idx="0"/>
            <a:endCxn id="84999" idx="2"/>
          </p:cNvCxnSpPr>
          <p:nvPr/>
        </p:nvCxnSpPr>
        <p:spPr bwMode="auto">
          <a:xfrm flipH="1" flipV="1">
            <a:off x="2343150" y="2682875"/>
            <a:ext cx="80963" cy="350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44" name="AutoShape 51"/>
          <p:cNvCxnSpPr>
            <a:cxnSpLocks noChangeShapeType="1"/>
            <a:stCxn id="85004" idx="0"/>
            <a:endCxn id="84998" idx="2"/>
          </p:cNvCxnSpPr>
          <p:nvPr/>
        </p:nvCxnSpPr>
        <p:spPr bwMode="auto">
          <a:xfrm flipH="1" flipV="1">
            <a:off x="1581150" y="2682875"/>
            <a:ext cx="842963" cy="350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45" name="Text Box 52"/>
          <p:cNvSpPr txBox="1">
            <a:spLocks noChangeArrowheads="1"/>
          </p:cNvSpPr>
          <p:nvPr/>
        </p:nvSpPr>
        <p:spPr bwMode="auto">
          <a:xfrm>
            <a:off x="1143000" y="4953000"/>
            <a:ext cx="160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Itemset lattice</a:t>
            </a:r>
          </a:p>
        </p:txBody>
      </p:sp>
      <p:sp>
        <p:nvSpPr>
          <p:cNvPr id="85046" name="Rectangle 5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0" y="1828800"/>
            <a:ext cx="4800600" cy="1447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smtClean="0"/>
              <a:t>Once both A and D are determined frequent, the counting of AD begins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smtClean="0"/>
              <a:t>Once all length-2 subsets of BCD are determined frequent, the counting of BCD begins</a:t>
            </a:r>
          </a:p>
        </p:txBody>
      </p:sp>
      <p:sp>
        <p:nvSpPr>
          <p:cNvPr id="85047" name="Rectangle 54"/>
          <p:cNvSpPr>
            <a:spLocks noChangeArrowheads="1"/>
          </p:cNvSpPr>
          <p:nvPr/>
        </p:nvSpPr>
        <p:spPr bwMode="auto">
          <a:xfrm>
            <a:off x="4343400" y="3352800"/>
            <a:ext cx="4495800" cy="3810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Transactions</a:t>
            </a:r>
          </a:p>
        </p:txBody>
      </p:sp>
      <p:sp>
        <p:nvSpPr>
          <p:cNvPr id="85048" name="Line 55"/>
          <p:cNvSpPr>
            <a:spLocks noChangeShapeType="1"/>
          </p:cNvSpPr>
          <p:nvPr/>
        </p:nvSpPr>
        <p:spPr bwMode="auto">
          <a:xfrm>
            <a:off x="4343400" y="4113213"/>
            <a:ext cx="441483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49" name="Text Box 56"/>
          <p:cNvSpPr txBox="1">
            <a:spLocks noChangeArrowheads="1"/>
          </p:cNvSpPr>
          <p:nvPr/>
        </p:nvSpPr>
        <p:spPr bwMode="auto">
          <a:xfrm>
            <a:off x="5713413" y="3733800"/>
            <a:ext cx="1223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1-itemsets</a:t>
            </a:r>
          </a:p>
        </p:txBody>
      </p:sp>
      <p:sp>
        <p:nvSpPr>
          <p:cNvPr id="85050" name="Line 57"/>
          <p:cNvSpPr>
            <a:spLocks noChangeShapeType="1"/>
          </p:cNvSpPr>
          <p:nvPr/>
        </p:nvSpPr>
        <p:spPr bwMode="auto">
          <a:xfrm>
            <a:off x="4343400" y="4418013"/>
            <a:ext cx="441483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51" name="Text Box 58"/>
          <p:cNvSpPr txBox="1">
            <a:spLocks noChangeArrowheads="1"/>
          </p:cNvSpPr>
          <p:nvPr/>
        </p:nvSpPr>
        <p:spPr bwMode="auto">
          <a:xfrm>
            <a:off x="5713413" y="4038600"/>
            <a:ext cx="1223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2-itemsets</a:t>
            </a:r>
          </a:p>
        </p:txBody>
      </p:sp>
      <p:sp>
        <p:nvSpPr>
          <p:cNvPr id="85052" name="Line 59"/>
          <p:cNvSpPr>
            <a:spLocks noChangeShapeType="1"/>
          </p:cNvSpPr>
          <p:nvPr/>
        </p:nvSpPr>
        <p:spPr bwMode="auto">
          <a:xfrm>
            <a:off x="4343400" y="4722813"/>
            <a:ext cx="441483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53" name="Text Box 60"/>
          <p:cNvSpPr txBox="1">
            <a:spLocks noChangeArrowheads="1"/>
          </p:cNvSpPr>
          <p:nvPr/>
        </p:nvSpPr>
        <p:spPr bwMode="auto">
          <a:xfrm>
            <a:off x="6170613" y="434340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85054" name="Text Box 61"/>
          <p:cNvSpPr txBox="1">
            <a:spLocks noChangeArrowheads="1"/>
          </p:cNvSpPr>
          <p:nvPr/>
        </p:nvSpPr>
        <p:spPr bwMode="auto">
          <a:xfrm>
            <a:off x="3276600" y="4114800"/>
            <a:ext cx="930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folHlink"/>
                </a:solidFill>
                <a:latin typeface="Times New Roman" panose="02020603050405020304" pitchFamily="18" charset="0"/>
              </a:rPr>
              <a:t>Apriori</a:t>
            </a:r>
          </a:p>
        </p:txBody>
      </p:sp>
      <p:sp>
        <p:nvSpPr>
          <p:cNvPr id="85055" name="Line 62"/>
          <p:cNvSpPr>
            <a:spLocks noChangeShapeType="1"/>
          </p:cNvSpPr>
          <p:nvPr/>
        </p:nvSpPr>
        <p:spPr bwMode="auto">
          <a:xfrm>
            <a:off x="4343400" y="5332413"/>
            <a:ext cx="44148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56" name="Text Box 63"/>
          <p:cNvSpPr txBox="1">
            <a:spLocks noChangeArrowheads="1"/>
          </p:cNvSpPr>
          <p:nvPr/>
        </p:nvSpPr>
        <p:spPr bwMode="auto">
          <a:xfrm>
            <a:off x="5713413" y="4953000"/>
            <a:ext cx="1223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1-itemsets</a:t>
            </a:r>
          </a:p>
        </p:txBody>
      </p:sp>
      <p:sp>
        <p:nvSpPr>
          <p:cNvPr id="85057" name="Line 64"/>
          <p:cNvSpPr>
            <a:spLocks noChangeShapeType="1"/>
          </p:cNvSpPr>
          <p:nvPr/>
        </p:nvSpPr>
        <p:spPr bwMode="auto">
          <a:xfrm>
            <a:off x="5181600" y="5638800"/>
            <a:ext cx="35814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58" name="Line 65"/>
          <p:cNvSpPr>
            <a:spLocks noChangeShapeType="1"/>
          </p:cNvSpPr>
          <p:nvPr/>
        </p:nvSpPr>
        <p:spPr bwMode="auto">
          <a:xfrm>
            <a:off x="4343400" y="6172200"/>
            <a:ext cx="8382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5059" name="AutoShape 66"/>
          <p:cNvCxnSpPr>
            <a:cxnSpLocks noChangeShapeType="1"/>
            <a:stCxn id="85057" idx="1"/>
            <a:endCxn id="85058" idx="0"/>
          </p:cNvCxnSpPr>
          <p:nvPr/>
        </p:nvCxnSpPr>
        <p:spPr bwMode="auto">
          <a:xfrm flipH="1">
            <a:off x="4343400" y="5638800"/>
            <a:ext cx="4419600" cy="533400"/>
          </a:xfrm>
          <a:prstGeom prst="straightConnector1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60" name="Text Box 67"/>
          <p:cNvSpPr txBox="1">
            <a:spLocks noChangeArrowheads="1"/>
          </p:cNvSpPr>
          <p:nvPr/>
        </p:nvSpPr>
        <p:spPr bwMode="auto">
          <a:xfrm>
            <a:off x="5867400" y="5257800"/>
            <a:ext cx="942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2-items</a:t>
            </a:r>
          </a:p>
        </p:txBody>
      </p:sp>
      <p:sp>
        <p:nvSpPr>
          <p:cNvPr id="85061" name="Line 68"/>
          <p:cNvSpPr>
            <a:spLocks noChangeShapeType="1"/>
          </p:cNvSpPr>
          <p:nvPr/>
        </p:nvSpPr>
        <p:spPr bwMode="auto">
          <a:xfrm>
            <a:off x="7086600" y="5943600"/>
            <a:ext cx="16764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62" name="Line 69"/>
          <p:cNvSpPr>
            <a:spLocks noChangeShapeType="1"/>
          </p:cNvSpPr>
          <p:nvPr/>
        </p:nvSpPr>
        <p:spPr bwMode="auto">
          <a:xfrm>
            <a:off x="4343400" y="6477000"/>
            <a:ext cx="27432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63" name="Text Box 70"/>
          <p:cNvSpPr txBox="1">
            <a:spLocks noChangeArrowheads="1"/>
          </p:cNvSpPr>
          <p:nvPr/>
        </p:nvSpPr>
        <p:spPr bwMode="auto">
          <a:xfrm>
            <a:off x="7527925" y="5576888"/>
            <a:ext cx="942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3-items</a:t>
            </a:r>
          </a:p>
        </p:txBody>
      </p:sp>
      <p:cxnSp>
        <p:nvCxnSpPr>
          <p:cNvPr id="85064" name="AutoShape 71"/>
          <p:cNvCxnSpPr>
            <a:cxnSpLocks noChangeShapeType="1"/>
            <a:stCxn id="85061" idx="1"/>
            <a:endCxn id="85062" idx="0"/>
          </p:cNvCxnSpPr>
          <p:nvPr/>
        </p:nvCxnSpPr>
        <p:spPr bwMode="auto">
          <a:xfrm flipH="1">
            <a:off x="4343400" y="5943600"/>
            <a:ext cx="4419600" cy="533400"/>
          </a:xfrm>
          <a:prstGeom prst="straightConnector1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65" name="Text Box 72"/>
          <p:cNvSpPr txBox="1">
            <a:spLocks noChangeArrowheads="1"/>
          </p:cNvSpPr>
          <p:nvPr/>
        </p:nvSpPr>
        <p:spPr bwMode="auto">
          <a:xfrm>
            <a:off x="3641725" y="5576888"/>
            <a:ext cx="622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DIC</a:t>
            </a:r>
          </a:p>
        </p:txBody>
      </p:sp>
      <p:sp>
        <p:nvSpPr>
          <p:cNvPr id="85066" name="Rectangle 73"/>
          <p:cNvSpPr>
            <a:spLocks noChangeArrowheads="1"/>
          </p:cNvSpPr>
          <p:nvPr/>
        </p:nvSpPr>
        <p:spPr bwMode="auto">
          <a:xfrm>
            <a:off x="152400" y="5429250"/>
            <a:ext cx="3581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S. Brin R. Motwani, J. Ullman, and S. Tsur. </a:t>
            </a:r>
            <a:r>
              <a:rPr lang="en-US" altLang="en-US" sz="1800">
                <a:solidFill>
                  <a:schemeClr val="tx2"/>
                </a:solidFill>
              </a:rPr>
              <a:t>Dynamic itemset counting and implication rules for market basket data</a:t>
            </a:r>
            <a:r>
              <a:rPr lang="en-US" altLang="en-US" sz="1800"/>
              <a:t>. </a:t>
            </a:r>
            <a:r>
              <a:rPr lang="en-US" altLang="en-US" sz="1800" i="1">
                <a:solidFill>
                  <a:schemeClr val="tx2"/>
                </a:solidFill>
              </a:rPr>
              <a:t>SIGMOD’97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0B1352-7888-4CDC-8469-E4BC6D3A8DD4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200" smtClean="0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DHP: Reduce the Number of Candidates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313" y="1371600"/>
            <a:ext cx="8497887" cy="5105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000" smtClean="0"/>
              <a:t>A </a:t>
            </a:r>
            <a:r>
              <a:rPr lang="en-US" altLang="en-US" sz="2000" i="1" smtClean="0"/>
              <a:t>k</a:t>
            </a:r>
            <a:r>
              <a:rPr lang="en-US" altLang="en-US" sz="2000" smtClean="0"/>
              <a:t>-itemset whose corresponding hashing bucket count is below the threshold cannot be frequent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Candidates: a, b, c, d, 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Hash entries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z="2000" smtClean="0"/>
              <a:t>{ab, ad, ae}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z="2000" smtClean="0"/>
              <a:t>{bd, be, de}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z="2000" smtClean="0"/>
              <a:t>…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Frequent 1-itemset: a, b, d, 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ab is not a candidate 2-itemset if the sum of count of {ab, ad, ae} is below support threshold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smtClean="0"/>
              <a:t>J. Park, M. Chen, and P. Yu. </a:t>
            </a:r>
            <a:r>
              <a:rPr lang="en-US" altLang="en-US" sz="2000" smtClean="0">
                <a:solidFill>
                  <a:schemeClr val="tx2"/>
                </a:solidFill>
              </a:rPr>
              <a:t>An effective hash-based algorithm for mining association rules</a:t>
            </a:r>
            <a:r>
              <a:rPr lang="en-US" altLang="en-US" sz="2000" smtClean="0"/>
              <a:t>. </a:t>
            </a:r>
            <a:r>
              <a:rPr lang="en-US" altLang="en-US" sz="2000" i="1" smtClean="0">
                <a:solidFill>
                  <a:schemeClr val="tx2"/>
                </a:solidFill>
              </a:rPr>
              <a:t>SIGMOD’95</a:t>
            </a:r>
          </a:p>
        </p:txBody>
      </p:sp>
      <p:grpSp>
        <p:nvGrpSpPr>
          <p:cNvPr id="80901" name="Group 25"/>
          <p:cNvGrpSpPr>
            <a:grpSpLocks/>
          </p:cNvGrpSpPr>
          <p:nvPr/>
        </p:nvGrpSpPr>
        <p:grpSpPr bwMode="auto">
          <a:xfrm>
            <a:off x="5715000" y="1981200"/>
            <a:ext cx="2133600" cy="2547938"/>
            <a:chOff x="5715000" y="1981200"/>
            <a:chExt cx="2133600" cy="2548354"/>
          </a:xfrm>
        </p:grpSpPr>
        <p:sp>
          <p:nvSpPr>
            <p:cNvPr id="80903" name="Rectangle 6"/>
            <p:cNvSpPr>
              <a:spLocks noChangeArrowheads="1"/>
            </p:cNvSpPr>
            <p:nvPr/>
          </p:nvSpPr>
          <p:spPr bwMode="auto">
            <a:xfrm>
              <a:off x="5715000" y="1981200"/>
              <a:ext cx="2133600" cy="2514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80904" name="Straight Connector 8"/>
            <p:cNvCxnSpPr>
              <a:cxnSpLocks noChangeShapeType="1"/>
            </p:cNvCxnSpPr>
            <p:nvPr/>
          </p:nvCxnSpPr>
          <p:spPr bwMode="auto">
            <a:xfrm>
              <a:off x="5715000" y="2360612"/>
              <a:ext cx="2133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05" name="Straight Connector 10"/>
            <p:cNvCxnSpPr>
              <a:cxnSpLocks noChangeShapeType="1"/>
            </p:cNvCxnSpPr>
            <p:nvPr/>
          </p:nvCxnSpPr>
          <p:spPr bwMode="auto">
            <a:xfrm>
              <a:off x="5715000" y="2667000"/>
              <a:ext cx="2133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06" name="Straight Connector 11"/>
            <p:cNvCxnSpPr>
              <a:cxnSpLocks noChangeShapeType="1"/>
            </p:cNvCxnSpPr>
            <p:nvPr/>
          </p:nvCxnSpPr>
          <p:spPr bwMode="auto">
            <a:xfrm>
              <a:off x="5715000" y="3048000"/>
              <a:ext cx="2133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07" name="Straight Connector 12"/>
            <p:cNvCxnSpPr>
              <a:cxnSpLocks noChangeShapeType="1"/>
            </p:cNvCxnSpPr>
            <p:nvPr/>
          </p:nvCxnSpPr>
          <p:spPr bwMode="auto">
            <a:xfrm>
              <a:off x="5715000" y="4191000"/>
              <a:ext cx="2133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08" name="Straight Connector 14"/>
            <p:cNvCxnSpPr>
              <a:cxnSpLocks noChangeShapeType="1"/>
            </p:cNvCxnSpPr>
            <p:nvPr/>
          </p:nvCxnSpPr>
          <p:spPr bwMode="auto">
            <a:xfrm rot="5400000">
              <a:off x="5143500" y="3238500"/>
              <a:ext cx="2514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909" name="TextBox 15"/>
            <p:cNvSpPr txBox="1">
              <a:spLocks noChangeArrowheads="1"/>
            </p:cNvSpPr>
            <p:nvPr/>
          </p:nvSpPr>
          <p:spPr bwMode="auto">
            <a:xfrm>
              <a:off x="5715000" y="1981200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count</a:t>
              </a:r>
            </a:p>
          </p:txBody>
        </p:sp>
        <p:sp>
          <p:nvSpPr>
            <p:cNvPr id="80910" name="TextBox 16"/>
            <p:cNvSpPr txBox="1">
              <a:spLocks noChangeArrowheads="1"/>
            </p:cNvSpPr>
            <p:nvPr/>
          </p:nvSpPr>
          <p:spPr bwMode="auto">
            <a:xfrm>
              <a:off x="6553200" y="1981200"/>
              <a:ext cx="106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itemsets</a:t>
              </a:r>
            </a:p>
          </p:txBody>
        </p:sp>
        <p:sp>
          <p:nvSpPr>
            <p:cNvPr id="80911" name="TextBox 17"/>
            <p:cNvSpPr txBox="1">
              <a:spLocks noChangeArrowheads="1"/>
            </p:cNvSpPr>
            <p:nvPr/>
          </p:nvSpPr>
          <p:spPr bwMode="auto">
            <a:xfrm>
              <a:off x="5867400" y="2404646"/>
              <a:ext cx="533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35</a:t>
              </a:r>
            </a:p>
          </p:txBody>
        </p:sp>
        <p:sp>
          <p:nvSpPr>
            <p:cNvPr id="80912" name="TextBox 18"/>
            <p:cNvSpPr txBox="1">
              <a:spLocks noChangeArrowheads="1"/>
            </p:cNvSpPr>
            <p:nvPr/>
          </p:nvSpPr>
          <p:spPr bwMode="auto">
            <a:xfrm>
              <a:off x="6477000" y="2362200"/>
              <a:ext cx="13716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{ab, ad, ae}</a:t>
              </a:r>
            </a:p>
          </p:txBody>
        </p:sp>
        <p:sp>
          <p:nvSpPr>
            <p:cNvPr id="80913" name="TextBox 19"/>
            <p:cNvSpPr txBox="1">
              <a:spLocks noChangeArrowheads="1"/>
            </p:cNvSpPr>
            <p:nvPr/>
          </p:nvSpPr>
          <p:spPr bwMode="auto">
            <a:xfrm>
              <a:off x="6400800" y="4191000"/>
              <a:ext cx="13716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{yz, qs, wt}</a:t>
              </a:r>
            </a:p>
          </p:txBody>
        </p:sp>
        <p:sp>
          <p:nvSpPr>
            <p:cNvPr id="80914" name="TextBox 20"/>
            <p:cNvSpPr txBox="1">
              <a:spLocks noChangeArrowheads="1"/>
            </p:cNvSpPr>
            <p:nvPr/>
          </p:nvSpPr>
          <p:spPr bwMode="auto">
            <a:xfrm>
              <a:off x="5867400" y="2667000"/>
              <a:ext cx="533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88</a:t>
              </a:r>
            </a:p>
          </p:txBody>
        </p:sp>
        <p:sp>
          <p:nvSpPr>
            <p:cNvPr id="80915" name="TextBox 21"/>
            <p:cNvSpPr txBox="1">
              <a:spLocks noChangeArrowheads="1"/>
            </p:cNvSpPr>
            <p:nvPr/>
          </p:nvSpPr>
          <p:spPr bwMode="auto">
            <a:xfrm>
              <a:off x="5791200" y="4191000"/>
              <a:ext cx="533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102</a:t>
              </a:r>
            </a:p>
          </p:txBody>
        </p:sp>
        <p:sp>
          <p:nvSpPr>
            <p:cNvPr id="80916" name="TextBox 22"/>
            <p:cNvSpPr txBox="1">
              <a:spLocks noChangeArrowheads="1"/>
            </p:cNvSpPr>
            <p:nvPr/>
          </p:nvSpPr>
          <p:spPr bwMode="auto">
            <a:xfrm flipV="1">
              <a:off x="5943600" y="3200400"/>
              <a:ext cx="2286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...</a:t>
              </a:r>
            </a:p>
          </p:txBody>
        </p:sp>
        <p:sp>
          <p:nvSpPr>
            <p:cNvPr id="80917" name="TextBox 23"/>
            <p:cNvSpPr txBox="1">
              <a:spLocks noChangeArrowheads="1"/>
            </p:cNvSpPr>
            <p:nvPr/>
          </p:nvSpPr>
          <p:spPr bwMode="auto">
            <a:xfrm>
              <a:off x="6477000" y="2667000"/>
              <a:ext cx="13716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{bd, be, de}</a:t>
              </a:r>
            </a:p>
          </p:txBody>
        </p:sp>
        <p:sp>
          <p:nvSpPr>
            <p:cNvPr id="80918" name="TextBox 24"/>
            <p:cNvSpPr txBox="1">
              <a:spLocks noChangeArrowheads="1"/>
            </p:cNvSpPr>
            <p:nvPr/>
          </p:nvSpPr>
          <p:spPr bwMode="auto">
            <a:xfrm flipV="1">
              <a:off x="7010400" y="3276600"/>
              <a:ext cx="2286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...</a:t>
              </a:r>
            </a:p>
          </p:txBody>
        </p:sp>
      </p:grpSp>
      <p:sp>
        <p:nvSpPr>
          <p:cNvPr id="80902" name="Rectangle 26"/>
          <p:cNvSpPr>
            <a:spLocks noChangeArrowheads="1"/>
          </p:cNvSpPr>
          <p:nvPr/>
        </p:nvSpPr>
        <p:spPr bwMode="auto">
          <a:xfrm>
            <a:off x="5943600" y="4495800"/>
            <a:ext cx="1463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Hash Table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B50A1F3-57A7-48A9-8BA4-5CAD18DD136D}" type="slidenum">
              <a:rPr lang="en-US" altLang="en-US" sz="12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Scalable Frequent Itemset Mining Methods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Apriori: A Candidate Generation-and-Test Approach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Improving the Efficiency of Apriori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FPGrowth:  A Frequent Pattern-Growth Approach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ECLAT: Frequent Pattern Mining with Vertical Data Format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Mining Close Frequent Patterns and Maxpatterns</a:t>
            </a:r>
          </a:p>
        </p:txBody>
      </p:sp>
      <p:sp>
        <p:nvSpPr>
          <p:cNvPr id="87045" name="AutoShape 4"/>
          <p:cNvSpPr>
            <a:spLocks noChangeArrowheads="1"/>
          </p:cNvSpPr>
          <p:nvPr/>
        </p:nvSpPr>
        <p:spPr bwMode="auto">
          <a:xfrm rot="1206592">
            <a:off x="7434788" y="3937179"/>
            <a:ext cx="1269183" cy="485775"/>
          </a:xfrm>
          <a:prstGeom prst="leftArrow">
            <a:avLst>
              <a:gd name="adj1" fmla="val 50000"/>
              <a:gd name="adj2" fmla="val 27451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 spd="med"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BDA0C9-6481-4131-8EFD-B8B2DEBBD1C9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200" smtClean="0"/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Pattern-Growth Approach: Mining Frequent Patterns Without Candidate Generation</a:t>
            </a:r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597900" cy="5054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Bottlenecks of the Apriori approach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Breadth-first (i.e., level-wise) search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Candidate generation and test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000" smtClean="0"/>
              <a:t>Often generates a huge number of candidates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The FPGrowth Approach (J. Han, J. Pei, and Y. Yin, SIGMOD’ 00)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Depth-first search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Avoid explicit candidate generation</a:t>
            </a:r>
            <a:endParaRPr lang="en-US" altLang="en-US" sz="2000" smtClean="0">
              <a:solidFill>
                <a:schemeClr val="hlink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Major philosophy: Grow long patterns from short ones using local frequent items only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“abc” is a frequent pattern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Get all transactions having “abc”, i.e., project DB on abc: DB|abc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“d” is a local frequent item in DB|abc </a:t>
            </a:r>
            <a:r>
              <a:rPr lang="en-US" altLang="en-US" sz="2000" smtClean="0">
                <a:sym typeface="Wingdings" panose="05000000000000000000" pitchFamily="2" charset="2"/>
              </a:rPr>
              <a:t> abcd is a frequent pattern</a:t>
            </a:r>
          </a:p>
        </p:txBody>
      </p:sp>
    </p:spTree>
  </p:cSld>
  <p:clrMapOvr>
    <a:masterClrMapping/>
  </p:clrMapOvr>
  <p:transition spd="med"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15DA5D-1A45-47BD-B3DD-CE77C46C5AD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200" smtClean="0"/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63000" cy="6858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Construct FP-tree from a Transaction Database</a:t>
            </a:r>
          </a:p>
        </p:txBody>
      </p:sp>
      <p:grpSp>
        <p:nvGrpSpPr>
          <p:cNvPr id="91140" name="Group 3"/>
          <p:cNvGrpSpPr>
            <a:grpSpLocks/>
          </p:cNvGrpSpPr>
          <p:nvPr/>
        </p:nvGrpSpPr>
        <p:grpSpPr bwMode="auto">
          <a:xfrm>
            <a:off x="4191000" y="2971800"/>
            <a:ext cx="4579938" cy="3624263"/>
            <a:chOff x="2496" y="1772"/>
            <a:chExt cx="2926" cy="2218"/>
          </a:xfrm>
        </p:grpSpPr>
        <p:sp>
          <p:nvSpPr>
            <p:cNvPr id="91145" name="Text Box 4"/>
            <p:cNvSpPr txBox="1">
              <a:spLocks noChangeArrowheads="1"/>
            </p:cNvSpPr>
            <p:nvPr/>
          </p:nvSpPr>
          <p:spPr bwMode="auto">
            <a:xfrm>
              <a:off x="4796" y="1772"/>
              <a:ext cx="28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{}</a:t>
              </a:r>
            </a:p>
          </p:txBody>
        </p:sp>
        <p:sp>
          <p:nvSpPr>
            <p:cNvPr id="91146" name="Text Box 5"/>
            <p:cNvSpPr txBox="1">
              <a:spLocks noChangeArrowheads="1"/>
            </p:cNvSpPr>
            <p:nvPr/>
          </p:nvSpPr>
          <p:spPr bwMode="auto">
            <a:xfrm>
              <a:off x="4508" y="2205"/>
              <a:ext cx="305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f:4</a:t>
              </a:r>
            </a:p>
          </p:txBody>
        </p:sp>
        <p:sp>
          <p:nvSpPr>
            <p:cNvPr id="91147" name="Text Box 6"/>
            <p:cNvSpPr txBox="1">
              <a:spLocks noChangeArrowheads="1"/>
            </p:cNvSpPr>
            <p:nvPr/>
          </p:nvSpPr>
          <p:spPr bwMode="auto">
            <a:xfrm>
              <a:off x="5084" y="2205"/>
              <a:ext cx="333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c:1</a:t>
              </a:r>
            </a:p>
          </p:txBody>
        </p:sp>
        <p:sp>
          <p:nvSpPr>
            <p:cNvPr id="91148" name="Text Box 7"/>
            <p:cNvSpPr txBox="1">
              <a:spLocks noChangeArrowheads="1"/>
            </p:cNvSpPr>
            <p:nvPr/>
          </p:nvSpPr>
          <p:spPr bwMode="auto">
            <a:xfrm>
              <a:off x="5080" y="2588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b:1</a:t>
              </a:r>
            </a:p>
          </p:txBody>
        </p:sp>
        <p:sp>
          <p:nvSpPr>
            <p:cNvPr id="91149" name="Text Box 8"/>
            <p:cNvSpPr txBox="1">
              <a:spLocks noChangeArrowheads="1"/>
            </p:cNvSpPr>
            <p:nvPr/>
          </p:nvSpPr>
          <p:spPr bwMode="auto">
            <a:xfrm>
              <a:off x="5080" y="2971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p:1</a:t>
              </a:r>
            </a:p>
          </p:txBody>
        </p:sp>
        <p:cxnSp>
          <p:nvCxnSpPr>
            <p:cNvPr id="91150" name="AutoShape 9"/>
            <p:cNvCxnSpPr>
              <a:cxnSpLocks noChangeShapeType="1"/>
              <a:stCxn id="91147" idx="2"/>
              <a:endCxn id="91148" idx="0"/>
            </p:cNvCxnSpPr>
            <p:nvPr/>
          </p:nvCxnSpPr>
          <p:spPr bwMode="auto">
            <a:xfrm>
              <a:off x="5248" y="2458"/>
              <a:ext cx="1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51" name="AutoShape 10"/>
            <p:cNvCxnSpPr>
              <a:cxnSpLocks noChangeShapeType="1"/>
              <a:stCxn id="91148" idx="2"/>
              <a:endCxn id="91149" idx="0"/>
            </p:cNvCxnSpPr>
            <p:nvPr/>
          </p:nvCxnSpPr>
          <p:spPr bwMode="auto">
            <a:xfrm>
              <a:off x="5249" y="2842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52" name="AutoShape 11"/>
            <p:cNvCxnSpPr>
              <a:cxnSpLocks noChangeShapeType="1"/>
              <a:stCxn id="91145" idx="2"/>
              <a:endCxn id="91147" idx="0"/>
            </p:cNvCxnSpPr>
            <p:nvPr/>
          </p:nvCxnSpPr>
          <p:spPr bwMode="auto">
            <a:xfrm>
              <a:off x="4935" y="2026"/>
              <a:ext cx="313" cy="18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53" name="AutoShape 12"/>
            <p:cNvCxnSpPr>
              <a:cxnSpLocks noChangeShapeType="1"/>
              <a:stCxn id="91145" idx="2"/>
              <a:endCxn id="91146" idx="0"/>
            </p:cNvCxnSpPr>
            <p:nvPr/>
          </p:nvCxnSpPr>
          <p:spPr bwMode="auto">
            <a:xfrm flipH="1">
              <a:off x="4659" y="2026"/>
              <a:ext cx="276" cy="18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154" name="Text Box 13"/>
            <p:cNvSpPr txBox="1">
              <a:spLocks noChangeArrowheads="1"/>
            </p:cNvSpPr>
            <p:nvPr/>
          </p:nvSpPr>
          <p:spPr bwMode="auto">
            <a:xfrm>
              <a:off x="4700" y="2588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b:1</a:t>
              </a:r>
            </a:p>
          </p:txBody>
        </p:sp>
        <p:sp>
          <p:nvSpPr>
            <p:cNvPr id="91155" name="Text Box 14"/>
            <p:cNvSpPr txBox="1">
              <a:spLocks noChangeArrowheads="1"/>
            </p:cNvSpPr>
            <p:nvPr/>
          </p:nvSpPr>
          <p:spPr bwMode="auto">
            <a:xfrm>
              <a:off x="4321" y="2588"/>
              <a:ext cx="33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c:3</a:t>
              </a:r>
            </a:p>
          </p:txBody>
        </p:sp>
        <p:cxnSp>
          <p:nvCxnSpPr>
            <p:cNvPr id="91156" name="AutoShape 15"/>
            <p:cNvCxnSpPr>
              <a:cxnSpLocks noChangeShapeType="1"/>
              <a:stCxn id="91146" idx="2"/>
              <a:endCxn id="91155" idx="0"/>
            </p:cNvCxnSpPr>
            <p:nvPr/>
          </p:nvCxnSpPr>
          <p:spPr bwMode="auto">
            <a:xfrm flipH="1">
              <a:off x="4485" y="2458"/>
              <a:ext cx="174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57" name="AutoShape 16"/>
            <p:cNvCxnSpPr>
              <a:cxnSpLocks noChangeShapeType="1"/>
              <a:stCxn id="91146" idx="2"/>
              <a:endCxn id="91154" idx="0"/>
            </p:cNvCxnSpPr>
            <p:nvPr/>
          </p:nvCxnSpPr>
          <p:spPr bwMode="auto">
            <a:xfrm>
              <a:off x="4659" y="2458"/>
              <a:ext cx="21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158" name="Text Box 17"/>
            <p:cNvSpPr txBox="1">
              <a:spLocks noChangeArrowheads="1"/>
            </p:cNvSpPr>
            <p:nvPr/>
          </p:nvSpPr>
          <p:spPr bwMode="auto">
            <a:xfrm>
              <a:off x="4315" y="2971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a:3</a:t>
              </a:r>
            </a:p>
          </p:txBody>
        </p:sp>
        <p:sp>
          <p:nvSpPr>
            <p:cNvPr id="91159" name="Text Box 18"/>
            <p:cNvSpPr txBox="1">
              <a:spLocks noChangeArrowheads="1"/>
            </p:cNvSpPr>
            <p:nvPr/>
          </p:nvSpPr>
          <p:spPr bwMode="auto">
            <a:xfrm>
              <a:off x="4556" y="3356"/>
              <a:ext cx="342" cy="25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b:1</a:t>
              </a:r>
            </a:p>
          </p:txBody>
        </p:sp>
        <p:sp>
          <p:nvSpPr>
            <p:cNvPr id="91160" name="Text Box 19"/>
            <p:cNvSpPr txBox="1">
              <a:spLocks noChangeArrowheads="1"/>
            </p:cNvSpPr>
            <p:nvPr/>
          </p:nvSpPr>
          <p:spPr bwMode="auto">
            <a:xfrm>
              <a:off x="4130" y="3356"/>
              <a:ext cx="378" cy="25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m:2</a:t>
              </a:r>
            </a:p>
          </p:txBody>
        </p:sp>
        <p:sp>
          <p:nvSpPr>
            <p:cNvPr id="91161" name="Text Box 20"/>
            <p:cNvSpPr txBox="1">
              <a:spLocks noChangeArrowheads="1"/>
            </p:cNvSpPr>
            <p:nvPr/>
          </p:nvSpPr>
          <p:spPr bwMode="auto">
            <a:xfrm>
              <a:off x="4148" y="3739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p:2</a:t>
              </a:r>
            </a:p>
          </p:txBody>
        </p:sp>
        <p:cxnSp>
          <p:nvCxnSpPr>
            <p:cNvPr id="91162" name="AutoShape 21"/>
            <p:cNvCxnSpPr>
              <a:cxnSpLocks noChangeShapeType="1"/>
              <a:stCxn id="91155" idx="2"/>
              <a:endCxn id="91158" idx="0"/>
            </p:cNvCxnSpPr>
            <p:nvPr/>
          </p:nvCxnSpPr>
          <p:spPr bwMode="auto">
            <a:xfrm>
              <a:off x="4485" y="2842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3" name="AutoShape 22"/>
            <p:cNvCxnSpPr>
              <a:cxnSpLocks noChangeShapeType="1"/>
              <a:stCxn id="91158" idx="2"/>
              <a:endCxn id="91160" idx="0"/>
            </p:cNvCxnSpPr>
            <p:nvPr/>
          </p:nvCxnSpPr>
          <p:spPr bwMode="auto">
            <a:xfrm flipH="1">
              <a:off x="4317" y="3226"/>
              <a:ext cx="168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4" name="AutoShape 23"/>
            <p:cNvCxnSpPr>
              <a:cxnSpLocks noChangeShapeType="1"/>
              <a:stCxn id="91158" idx="2"/>
              <a:endCxn id="91159" idx="0"/>
            </p:cNvCxnSpPr>
            <p:nvPr/>
          </p:nvCxnSpPr>
          <p:spPr bwMode="auto">
            <a:xfrm>
              <a:off x="4485" y="3226"/>
              <a:ext cx="24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5" name="AutoShape 24"/>
            <p:cNvCxnSpPr>
              <a:cxnSpLocks noChangeShapeType="1"/>
              <a:stCxn id="91160" idx="2"/>
              <a:endCxn id="91161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166" name="Text Box 25"/>
            <p:cNvSpPr txBox="1">
              <a:spLocks noChangeArrowheads="1"/>
            </p:cNvSpPr>
            <p:nvPr/>
          </p:nvSpPr>
          <p:spPr bwMode="auto">
            <a:xfrm>
              <a:off x="4538" y="3739"/>
              <a:ext cx="378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m:1</a:t>
              </a:r>
            </a:p>
          </p:txBody>
        </p:sp>
        <p:cxnSp>
          <p:nvCxnSpPr>
            <p:cNvPr id="91167" name="AutoShape 26"/>
            <p:cNvCxnSpPr>
              <a:cxnSpLocks noChangeShapeType="1"/>
              <a:stCxn id="91159" idx="2"/>
              <a:endCxn id="91166" idx="0"/>
            </p:cNvCxnSpPr>
            <p:nvPr/>
          </p:nvCxnSpPr>
          <p:spPr bwMode="auto">
            <a:xfrm>
              <a:off x="4725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168" name="Text Box 27"/>
            <p:cNvSpPr txBox="1">
              <a:spLocks noChangeArrowheads="1"/>
            </p:cNvSpPr>
            <p:nvPr/>
          </p:nvSpPr>
          <p:spPr bwMode="auto">
            <a:xfrm>
              <a:off x="2496" y="1935"/>
              <a:ext cx="1625" cy="157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Times New Roman" panose="02020603050405020304" pitchFamily="18" charset="0"/>
                </a:rPr>
                <a:t>Header Table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b="1">
                <a:latin typeface="Times New Roman" panose="02020603050405020304" pitchFamily="18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i="1" u="sng">
                  <a:latin typeface="Times New Roman" panose="02020603050405020304" pitchFamily="18" charset="0"/>
                </a:rPr>
                <a:t>Item  frequency  head 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 f	4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c	4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a	3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b	3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m	3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p	3</a:t>
              </a:r>
              <a:endParaRPr lang="en-US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91169" name="Freeform 28"/>
            <p:cNvSpPr>
              <a:spLocks/>
            </p:cNvSpPr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0" name="Freeform 29"/>
            <p:cNvSpPr>
              <a:spLocks/>
            </p:cNvSpPr>
            <p:nvPr/>
          </p:nvSpPr>
          <p:spPr bwMode="auto">
            <a:xfrm>
              <a:off x="3879" y="2725"/>
              <a:ext cx="432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  <a:gd name="T6" fmla="*/ 0 w 432"/>
                <a:gd name="T7" fmla="*/ 0 h 1"/>
                <a:gd name="T8" fmla="*/ 432 w 43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1" name="Freeform 30"/>
            <p:cNvSpPr>
              <a:spLocks/>
            </p:cNvSpPr>
            <p:nvPr/>
          </p:nvSpPr>
          <p:spPr bwMode="auto">
            <a:xfrm>
              <a:off x="4599" y="2341"/>
              <a:ext cx="480" cy="384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2" name="Freeform 31"/>
            <p:cNvSpPr>
              <a:spLocks/>
            </p:cNvSpPr>
            <p:nvPr/>
          </p:nvSpPr>
          <p:spPr bwMode="auto">
            <a:xfrm>
              <a:off x="3879" y="2928"/>
              <a:ext cx="432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3" name="Freeform 32"/>
            <p:cNvSpPr>
              <a:spLocks/>
            </p:cNvSpPr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4" name="Freeform 33"/>
            <p:cNvSpPr>
              <a:spLocks/>
            </p:cNvSpPr>
            <p:nvPr/>
          </p:nvSpPr>
          <p:spPr bwMode="auto">
            <a:xfrm>
              <a:off x="4848" y="2832"/>
              <a:ext cx="56" cy="672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5" name="Line 34"/>
            <p:cNvSpPr>
              <a:spLocks noChangeShapeType="1"/>
            </p:cNvSpPr>
            <p:nvPr/>
          </p:nvSpPr>
          <p:spPr bwMode="auto">
            <a:xfrm>
              <a:off x="4983" y="2725"/>
              <a:ext cx="9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6" name="Freeform 35"/>
            <p:cNvSpPr>
              <a:spLocks/>
            </p:cNvSpPr>
            <p:nvPr/>
          </p:nvSpPr>
          <p:spPr bwMode="auto">
            <a:xfrm>
              <a:off x="3888" y="3264"/>
              <a:ext cx="28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7" name="Freeform 36"/>
            <p:cNvSpPr>
              <a:spLocks/>
            </p:cNvSpPr>
            <p:nvPr/>
          </p:nvSpPr>
          <p:spPr bwMode="auto">
            <a:xfrm>
              <a:off x="4464" y="3504"/>
              <a:ext cx="96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8" name="Freeform 37"/>
            <p:cNvSpPr>
              <a:spLocks/>
            </p:cNvSpPr>
            <p:nvPr/>
          </p:nvSpPr>
          <p:spPr bwMode="auto">
            <a:xfrm>
              <a:off x="3888" y="3456"/>
              <a:ext cx="288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9" name="Freeform 38"/>
            <p:cNvSpPr>
              <a:spLocks/>
            </p:cNvSpPr>
            <p:nvPr/>
          </p:nvSpPr>
          <p:spPr bwMode="auto">
            <a:xfrm>
              <a:off x="4464" y="3216"/>
              <a:ext cx="768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141" name="Text Box 39"/>
          <p:cNvSpPr txBox="1">
            <a:spLocks noChangeArrowheads="1"/>
          </p:cNvSpPr>
          <p:nvPr/>
        </p:nvSpPr>
        <p:spPr bwMode="auto">
          <a:xfrm>
            <a:off x="6705600" y="2362200"/>
            <a:ext cx="20970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min_support = 3</a:t>
            </a:r>
            <a:endParaRPr lang="en-US" altLang="en-US" sz="2400" b="1" u="sng">
              <a:latin typeface="Times New Roman" panose="02020603050405020304" pitchFamily="18" charset="0"/>
            </a:endParaRPr>
          </a:p>
        </p:txBody>
      </p:sp>
      <p:sp>
        <p:nvSpPr>
          <p:cNvPr id="91142" name="Rectangle 40"/>
          <p:cNvSpPr>
            <a:spLocks noChangeArrowheads="1"/>
          </p:cNvSpPr>
          <p:nvPr/>
        </p:nvSpPr>
        <p:spPr bwMode="auto">
          <a:xfrm>
            <a:off x="914400" y="1676400"/>
            <a:ext cx="59563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u="sng">
                <a:latin typeface="Times New Roman" panose="02020603050405020304" pitchFamily="18" charset="0"/>
              </a:rPr>
              <a:t>TID		Items bought	  (ordered) frequent items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100		{</a:t>
            </a:r>
            <a:r>
              <a:rPr lang="en-US" altLang="en-US" sz="2000" b="1" i="1">
                <a:latin typeface="Times New Roman" panose="02020603050405020304" pitchFamily="18" charset="0"/>
              </a:rPr>
              <a:t>f, a, c, d, g, i, m, p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  <a:r>
              <a:rPr lang="en-US" altLang="en-US" sz="2000" b="1" i="1">
                <a:latin typeface="Times New Roman" panose="02020603050405020304" pitchFamily="18" charset="0"/>
              </a:rPr>
              <a:t>	</a:t>
            </a:r>
            <a:r>
              <a:rPr lang="en-US" altLang="en-US" sz="2000" b="1">
                <a:latin typeface="Times New Roman" panose="02020603050405020304" pitchFamily="18" charset="0"/>
              </a:rPr>
              <a:t>{</a:t>
            </a:r>
            <a:r>
              <a:rPr lang="en-US" altLang="en-US" sz="2000" b="1" i="1">
                <a:latin typeface="Times New Roman" panose="02020603050405020304" pitchFamily="18" charset="0"/>
              </a:rPr>
              <a:t>f, c, a, m, p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200		{</a:t>
            </a:r>
            <a:r>
              <a:rPr lang="en-US" altLang="en-US" sz="2000" b="1" i="1">
                <a:latin typeface="Times New Roman" panose="02020603050405020304" pitchFamily="18" charset="0"/>
              </a:rPr>
              <a:t>a, b, c, f, l, m, o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  <a:r>
              <a:rPr lang="en-US" altLang="en-US" sz="2000" b="1" i="1">
                <a:latin typeface="Times New Roman" panose="02020603050405020304" pitchFamily="18" charset="0"/>
              </a:rPr>
              <a:t>		</a:t>
            </a:r>
            <a:r>
              <a:rPr lang="en-US" altLang="en-US" sz="2000" b="1">
                <a:latin typeface="Times New Roman" panose="02020603050405020304" pitchFamily="18" charset="0"/>
              </a:rPr>
              <a:t>{</a:t>
            </a:r>
            <a:r>
              <a:rPr lang="en-US" altLang="en-US" sz="2000" b="1" i="1">
                <a:latin typeface="Times New Roman" panose="02020603050405020304" pitchFamily="18" charset="0"/>
              </a:rPr>
              <a:t>f, c, a, b, m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300	</a:t>
            </a:r>
            <a:r>
              <a:rPr lang="en-US" altLang="en-US" sz="2000" b="1" i="1">
                <a:latin typeface="Times New Roman" panose="02020603050405020304" pitchFamily="18" charset="0"/>
              </a:rPr>
              <a:t> 	</a:t>
            </a:r>
            <a:r>
              <a:rPr lang="en-US" altLang="en-US" sz="2000" b="1">
                <a:latin typeface="Times New Roman" panose="02020603050405020304" pitchFamily="18" charset="0"/>
              </a:rPr>
              <a:t>{</a:t>
            </a:r>
            <a:r>
              <a:rPr lang="en-US" altLang="en-US" sz="2000" b="1" i="1">
                <a:latin typeface="Times New Roman" panose="02020603050405020304" pitchFamily="18" charset="0"/>
              </a:rPr>
              <a:t>b, f, h, j, o, w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  <a:r>
              <a:rPr lang="en-US" altLang="en-US" sz="2000" b="1" i="1">
                <a:latin typeface="Times New Roman" panose="02020603050405020304" pitchFamily="18" charset="0"/>
              </a:rPr>
              <a:t>		</a:t>
            </a:r>
            <a:r>
              <a:rPr lang="en-US" altLang="en-US" sz="2000" b="1">
                <a:latin typeface="Times New Roman" panose="02020603050405020304" pitchFamily="18" charset="0"/>
              </a:rPr>
              <a:t>{</a:t>
            </a:r>
            <a:r>
              <a:rPr lang="en-US" altLang="en-US" sz="2000" b="1" i="1">
                <a:latin typeface="Times New Roman" panose="02020603050405020304" pitchFamily="18" charset="0"/>
              </a:rPr>
              <a:t>f, b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400	</a:t>
            </a:r>
            <a:r>
              <a:rPr lang="en-US" altLang="en-US" sz="2000" b="1" i="1">
                <a:latin typeface="Times New Roman" panose="02020603050405020304" pitchFamily="18" charset="0"/>
              </a:rPr>
              <a:t> 	</a:t>
            </a:r>
            <a:r>
              <a:rPr lang="en-US" altLang="en-US" sz="2000" b="1">
                <a:latin typeface="Times New Roman" panose="02020603050405020304" pitchFamily="18" charset="0"/>
              </a:rPr>
              <a:t>{</a:t>
            </a:r>
            <a:r>
              <a:rPr lang="en-US" altLang="en-US" sz="2000" b="1" i="1">
                <a:latin typeface="Times New Roman" panose="02020603050405020304" pitchFamily="18" charset="0"/>
              </a:rPr>
              <a:t>b, c, k, s, p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  <a:r>
              <a:rPr lang="en-US" altLang="en-US" sz="2000" b="1" i="1">
                <a:latin typeface="Times New Roman" panose="02020603050405020304" pitchFamily="18" charset="0"/>
              </a:rPr>
              <a:t>		</a:t>
            </a:r>
            <a:r>
              <a:rPr lang="en-US" altLang="en-US" sz="2000" b="1">
                <a:latin typeface="Times New Roman" panose="02020603050405020304" pitchFamily="18" charset="0"/>
              </a:rPr>
              <a:t>{</a:t>
            </a:r>
            <a:r>
              <a:rPr lang="en-US" altLang="en-US" sz="2000" b="1" i="1">
                <a:latin typeface="Times New Roman" panose="02020603050405020304" pitchFamily="18" charset="0"/>
              </a:rPr>
              <a:t>c, b, p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500</a:t>
            </a:r>
            <a:r>
              <a:rPr lang="en-US" altLang="en-US" sz="2000" b="1" i="1">
                <a:latin typeface="Times New Roman" panose="02020603050405020304" pitchFamily="18" charset="0"/>
              </a:rPr>
              <a:t>	 	</a:t>
            </a:r>
            <a:r>
              <a:rPr lang="en-US" altLang="en-US" sz="2000" b="1">
                <a:latin typeface="Times New Roman" panose="02020603050405020304" pitchFamily="18" charset="0"/>
              </a:rPr>
              <a:t>{</a:t>
            </a:r>
            <a:r>
              <a:rPr lang="en-US" altLang="en-US" sz="2000" b="1" i="1">
                <a:latin typeface="Times New Roman" panose="02020603050405020304" pitchFamily="18" charset="0"/>
              </a:rPr>
              <a:t>a, f, c, e, l, p, m, n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  <a:r>
              <a:rPr lang="en-US" altLang="en-US" sz="2000" b="1" i="1">
                <a:latin typeface="Times New Roman" panose="02020603050405020304" pitchFamily="18" charset="0"/>
              </a:rPr>
              <a:t>	</a:t>
            </a:r>
            <a:r>
              <a:rPr lang="en-US" altLang="en-US" sz="2000" b="1">
                <a:latin typeface="Times New Roman" panose="02020603050405020304" pitchFamily="18" charset="0"/>
              </a:rPr>
              <a:t>{</a:t>
            </a:r>
            <a:r>
              <a:rPr lang="en-US" altLang="en-US" sz="2000" b="1" i="1">
                <a:latin typeface="Times New Roman" panose="02020603050405020304" pitchFamily="18" charset="0"/>
              </a:rPr>
              <a:t>f, c, a, m, p</a:t>
            </a:r>
            <a:r>
              <a:rPr lang="en-US" altLang="en-US" sz="2000" b="1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91143" name="Text Box 41"/>
          <p:cNvSpPr txBox="1">
            <a:spLocks noChangeArrowheads="1"/>
          </p:cNvSpPr>
          <p:nvPr/>
        </p:nvSpPr>
        <p:spPr bwMode="auto">
          <a:xfrm>
            <a:off x="304800" y="3489325"/>
            <a:ext cx="35814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000"/>
              <a:t>Scan DB once, find frequent 1-itemset (single item pattern)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000"/>
              <a:t>Sort frequent items in frequency descending order, f-list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US" altLang="en-US" sz="2000"/>
              <a:t>Scan DB again, construct FP-tree</a:t>
            </a:r>
          </a:p>
        </p:txBody>
      </p:sp>
      <p:sp>
        <p:nvSpPr>
          <p:cNvPr id="91144" name="Text Box 42"/>
          <p:cNvSpPr txBox="1">
            <a:spLocks noChangeArrowheads="1"/>
          </p:cNvSpPr>
          <p:nvPr/>
        </p:nvSpPr>
        <p:spPr bwMode="auto">
          <a:xfrm>
            <a:off x="3565525" y="6129338"/>
            <a:ext cx="279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hlink"/>
                </a:solidFill>
              </a:rPr>
              <a:t>F-list </a:t>
            </a:r>
            <a:r>
              <a:rPr lang="en-US" altLang="en-US" sz="2400"/>
              <a:t>= f-c-a-b-m-p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1000" y="138113"/>
            <a:ext cx="8305800" cy="609600"/>
          </a:xfrm>
        </p:spPr>
        <p:txBody>
          <a:bodyPr/>
          <a:lstStyle/>
          <a:p>
            <a:r>
              <a:rPr lang="en-US" altLang="en-US" smtClean="0"/>
              <a:t>Support and Confidence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81000" y="1844675"/>
            <a:ext cx="8610600" cy="4800600"/>
          </a:xfrm>
        </p:spPr>
        <p:txBody>
          <a:bodyPr/>
          <a:lstStyle/>
          <a:p>
            <a:r>
              <a:rPr lang="en-US" altLang="en-US" sz="2000" smtClean="0"/>
              <a:t>Rule </a:t>
            </a:r>
            <a:r>
              <a:rPr lang="en-US" altLang="en-US" sz="2000" b="1" smtClean="0"/>
              <a:t>support </a:t>
            </a:r>
            <a:r>
              <a:rPr lang="en-US" altLang="en-US" sz="2000" smtClean="0"/>
              <a:t>and </a:t>
            </a:r>
            <a:r>
              <a:rPr lang="en-US" altLang="en-US" sz="2000" b="1" smtClean="0"/>
              <a:t>confidence </a:t>
            </a:r>
            <a:r>
              <a:rPr lang="en-US" altLang="en-US" sz="2000" smtClean="0"/>
              <a:t>are two measures of rule interestingness. They respectively reflect the usefulness and certainty of discovered rules. </a:t>
            </a:r>
          </a:p>
          <a:p>
            <a:r>
              <a:rPr lang="en-US" altLang="en-US" sz="2000" smtClean="0"/>
              <a:t>A </a:t>
            </a:r>
            <a:r>
              <a:rPr lang="en-US" altLang="en-US" sz="2000" b="1" smtClean="0">
                <a:solidFill>
                  <a:srgbClr val="FF0000"/>
                </a:solidFill>
              </a:rPr>
              <a:t>support</a:t>
            </a:r>
            <a:r>
              <a:rPr lang="en-US" altLang="en-US" sz="2000" smtClean="0"/>
              <a:t> of 2% for above </a:t>
            </a:r>
            <a:r>
              <a:rPr lang="en-US" altLang="en-US" sz="2000" b="1" smtClean="0"/>
              <a:t>Rule</a:t>
            </a:r>
            <a:r>
              <a:rPr lang="en-US" altLang="en-US" sz="2000" smtClean="0"/>
              <a:t> means that 2% of all the transactions under analysis show that computer and antivirus software are purchased together. </a:t>
            </a:r>
          </a:p>
          <a:p>
            <a:r>
              <a:rPr lang="en-US" altLang="en-US" sz="2000" smtClean="0"/>
              <a:t>A </a:t>
            </a:r>
            <a:r>
              <a:rPr lang="en-US" altLang="en-US" sz="2000" b="1" smtClean="0">
                <a:solidFill>
                  <a:srgbClr val="FF0000"/>
                </a:solidFill>
              </a:rPr>
              <a:t>confidence</a:t>
            </a:r>
            <a:r>
              <a:rPr lang="en-US" altLang="en-US" sz="2000" smtClean="0"/>
              <a:t> of 60% means that 60% of the customers who purchased a computer also bought the software. </a:t>
            </a:r>
          </a:p>
          <a:p>
            <a:r>
              <a:rPr lang="en-US" altLang="en-US" sz="2000" smtClean="0"/>
              <a:t>Typically, association rules are considered interesting if they satisfy both a </a:t>
            </a:r>
            <a:r>
              <a:rPr lang="en-US" altLang="en-US" sz="2000" b="1" smtClean="0"/>
              <a:t>minimum support threshold </a:t>
            </a:r>
            <a:r>
              <a:rPr lang="en-US" altLang="en-US" sz="2000" smtClean="0"/>
              <a:t>and a </a:t>
            </a:r>
            <a:r>
              <a:rPr lang="en-US" altLang="en-US" sz="2000" b="1" smtClean="0"/>
              <a:t>minimum confidence threshold</a:t>
            </a:r>
            <a:r>
              <a:rPr lang="en-US" altLang="en-US" sz="2000" smtClean="0"/>
              <a:t>. </a:t>
            </a:r>
          </a:p>
          <a:p>
            <a:r>
              <a:rPr lang="en-US" altLang="en-US" sz="2000" smtClean="0"/>
              <a:t>These thresholds can be a set by users or domain experts. Additional analysis can be performed to discover interesting statistical correlations between associated items. 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E3F38E-3A05-4937-A065-5D67287C0F8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 smtClean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36625"/>
            <a:ext cx="8839200" cy="612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39269"/>
            <a:ext cx="8153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51611"/>
      </p:ext>
    </p:extLst>
  </p:cSld>
  <p:clrMapOvr>
    <a:masterClrMapping/>
  </p:clrMapOvr>
  <p:transition spd="med"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42B546-4F7E-4002-BDEF-6F7B19D77B9A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200" smtClean="0"/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Partition Patterns and Databases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82000" cy="4953000"/>
          </a:xfrm>
        </p:spPr>
        <p:txBody>
          <a:bodyPr/>
          <a:lstStyle/>
          <a:p>
            <a:pPr eaLnBrk="1" hangingPunct="1"/>
            <a:r>
              <a:rPr lang="en-US" altLang="en-US" smtClean="0"/>
              <a:t>Frequent patterns can be partitioned into subsets according to f-list</a:t>
            </a:r>
          </a:p>
          <a:p>
            <a:pPr lvl="1" eaLnBrk="1" hangingPunct="1"/>
            <a:r>
              <a:rPr lang="en-US" altLang="en-US" smtClean="0"/>
              <a:t>F-list = f-c-a-b-m-p</a:t>
            </a:r>
          </a:p>
          <a:p>
            <a:pPr lvl="1" eaLnBrk="1" hangingPunct="1"/>
            <a:r>
              <a:rPr lang="en-US" altLang="en-US" smtClean="0"/>
              <a:t>Patterns containing p</a:t>
            </a:r>
          </a:p>
          <a:p>
            <a:pPr lvl="1" eaLnBrk="1" hangingPunct="1"/>
            <a:r>
              <a:rPr lang="en-US" altLang="en-US" smtClean="0"/>
              <a:t>Patterns having m but no p</a:t>
            </a:r>
          </a:p>
          <a:p>
            <a:pPr lvl="1" eaLnBrk="1" hangingPunct="1"/>
            <a:r>
              <a:rPr lang="en-US" altLang="en-US" smtClean="0"/>
              <a:t>…</a:t>
            </a:r>
          </a:p>
          <a:p>
            <a:pPr lvl="1" eaLnBrk="1" hangingPunct="1"/>
            <a:r>
              <a:rPr lang="en-US" altLang="en-US" smtClean="0"/>
              <a:t>Patterns having c but no a nor b, m, p</a:t>
            </a:r>
          </a:p>
          <a:p>
            <a:pPr lvl="1" eaLnBrk="1" hangingPunct="1"/>
            <a:r>
              <a:rPr lang="en-US" altLang="en-US" smtClean="0"/>
              <a:t>Pattern f</a:t>
            </a:r>
          </a:p>
          <a:p>
            <a:pPr eaLnBrk="1" hangingPunct="1"/>
            <a:r>
              <a:rPr lang="en-US" altLang="en-US" smtClean="0"/>
              <a:t>Completeness and non-redundency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27B129-1154-454F-8C38-8997E6A7C578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200" smtClean="0"/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Find Patterns Having P From P-conditional Database</a:t>
            </a: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382000" cy="1524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 smtClean="0"/>
              <a:t>Starting at the frequent item header table in the FP-tree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smtClean="0"/>
              <a:t>Traverse the FP-tree by following the link of each frequent item </a:t>
            </a:r>
            <a:r>
              <a:rPr lang="en-US" altLang="en-US" sz="2100" i="1" smtClean="0"/>
              <a:t>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smtClean="0"/>
              <a:t>Accumulate all of </a:t>
            </a:r>
            <a:r>
              <a:rPr lang="en-US" altLang="en-US" sz="2100" i="1" smtClean="0">
                <a:solidFill>
                  <a:schemeClr val="hlink"/>
                </a:solidFill>
              </a:rPr>
              <a:t>transformed prefix paths</a:t>
            </a:r>
            <a:r>
              <a:rPr lang="en-US" altLang="en-US" sz="2100" smtClean="0"/>
              <a:t> of item </a:t>
            </a:r>
            <a:r>
              <a:rPr lang="en-US" altLang="en-US" sz="2100" i="1" smtClean="0"/>
              <a:t>p </a:t>
            </a:r>
            <a:r>
              <a:rPr lang="en-US" altLang="en-US" sz="2100" smtClean="0"/>
              <a:t>to form </a:t>
            </a:r>
            <a:r>
              <a:rPr lang="en-US" altLang="en-US" sz="2100" i="1" smtClean="0"/>
              <a:t>p’</a:t>
            </a:r>
            <a:r>
              <a:rPr lang="en-US" altLang="en-US" sz="2100" smtClean="0"/>
              <a:t>s conditional pattern base</a:t>
            </a:r>
          </a:p>
        </p:txBody>
      </p:sp>
      <p:sp>
        <p:nvSpPr>
          <p:cNvPr id="95237" name="Rectangle 4"/>
          <p:cNvSpPr>
            <a:spLocks noChangeArrowheads="1"/>
          </p:cNvSpPr>
          <p:nvPr/>
        </p:nvSpPr>
        <p:spPr bwMode="auto">
          <a:xfrm>
            <a:off x="5461000" y="3667125"/>
            <a:ext cx="332740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Conditional </a:t>
            </a:r>
            <a:r>
              <a:rPr lang="en-US" altLang="en-US" sz="2000" b="1">
                <a:latin typeface="Times New Roman" panose="02020603050405020304" pitchFamily="18" charset="0"/>
              </a:rPr>
              <a:t>pattern bases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u="sng">
                <a:latin typeface="Times New Roman" panose="02020603050405020304" pitchFamily="18" charset="0"/>
              </a:rPr>
              <a:t>item	cond. pattern base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c	f:3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a	fc:3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b	fca:1, f:1, c:1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m	fca:2, fcab:1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p	fcam:2, cb:1</a:t>
            </a:r>
          </a:p>
        </p:txBody>
      </p:sp>
      <p:grpSp>
        <p:nvGrpSpPr>
          <p:cNvPr id="95238" name="Group 5"/>
          <p:cNvGrpSpPr>
            <a:grpSpLocks/>
          </p:cNvGrpSpPr>
          <p:nvPr/>
        </p:nvGrpSpPr>
        <p:grpSpPr bwMode="auto">
          <a:xfrm>
            <a:off x="304800" y="3048000"/>
            <a:ext cx="4637088" cy="3525838"/>
            <a:chOff x="2496" y="1772"/>
            <a:chExt cx="2921" cy="2226"/>
          </a:xfrm>
        </p:grpSpPr>
        <p:sp>
          <p:nvSpPr>
            <p:cNvPr id="95239" name="Text Box 6"/>
            <p:cNvSpPr txBox="1">
              <a:spLocks noChangeArrowheads="1"/>
            </p:cNvSpPr>
            <p:nvPr/>
          </p:nvSpPr>
          <p:spPr bwMode="auto">
            <a:xfrm>
              <a:off x="4796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{}</a:t>
              </a:r>
            </a:p>
          </p:txBody>
        </p:sp>
        <p:sp>
          <p:nvSpPr>
            <p:cNvPr id="95240" name="Text Box 7"/>
            <p:cNvSpPr txBox="1">
              <a:spLocks noChangeArrowheads="1"/>
            </p:cNvSpPr>
            <p:nvPr/>
          </p:nvSpPr>
          <p:spPr bwMode="auto">
            <a:xfrm>
              <a:off x="4508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f:4</a:t>
              </a:r>
            </a:p>
          </p:txBody>
        </p:sp>
        <p:sp>
          <p:nvSpPr>
            <p:cNvPr id="95241" name="Text Box 8"/>
            <p:cNvSpPr txBox="1">
              <a:spLocks noChangeArrowheads="1"/>
            </p:cNvSpPr>
            <p:nvPr/>
          </p:nvSpPr>
          <p:spPr bwMode="auto">
            <a:xfrm>
              <a:off x="5084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c:1</a:t>
              </a:r>
            </a:p>
          </p:txBody>
        </p:sp>
        <p:sp>
          <p:nvSpPr>
            <p:cNvPr id="95242" name="Text Box 9"/>
            <p:cNvSpPr txBox="1">
              <a:spLocks noChangeArrowheads="1"/>
            </p:cNvSpPr>
            <p:nvPr/>
          </p:nvSpPr>
          <p:spPr bwMode="auto">
            <a:xfrm>
              <a:off x="5080" y="2588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b:1</a:t>
              </a:r>
            </a:p>
          </p:txBody>
        </p:sp>
        <p:sp>
          <p:nvSpPr>
            <p:cNvPr id="95243" name="Text Box 10"/>
            <p:cNvSpPr txBox="1">
              <a:spLocks noChangeArrowheads="1"/>
            </p:cNvSpPr>
            <p:nvPr/>
          </p:nvSpPr>
          <p:spPr bwMode="auto">
            <a:xfrm>
              <a:off x="5080" y="2971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p:1</a:t>
              </a:r>
            </a:p>
          </p:txBody>
        </p:sp>
        <p:cxnSp>
          <p:nvCxnSpPr>
            <p:cNvPr id="95244" name="AutoShape 11"/>
            <p:cNvCxnSpPr>
              <a:cxnSpLocks noChangeShapeType="1"/>
              <a:stCxn id="95241" idx="2"/>
              <a:endCxn id="95242" idx="0"/>
            </p:cNvCxnSpPr>
            <p:nvPr/>
          </p:nvCxnSpPr>
          <p:spPr bwMode="auto">
            <a:xfrm>
              <a:off x="5248" y="2458"/>
              <a:ext cx="1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5" name="AutoShape 12"/>
            <p:cNvCxnSpPr>
              <a:cxnSpLocks noChangeShapeType="1"/>
              <a:stCxn id="95242" idx="2"/>
              <a:endCxn id="95243" idx="0"/>
            </p:cNvCxnSpPr>
            <p:nvPr/>
          </p:nvCxnSpPr>
          <p:spPr bwMode="auto">
            <a:xfrm>
              <a:off x="5249" y="2842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6" name="AutoShape 13"/>
            <p:cNvCxnSpPr>
              <a:cxnSpLocks noChangeShapeType="1"/>
              <a:stCxn id="95239" idx="2"/>
              <a:endCxn id="95241" idx="0"/>
            </p:cNvCxnSpPr>
            <p:nvPr/>
          </p:nvCxnSpPr>
          <p:spPr bwMode="auto">
            <a:xfrm>
              <a:off x="4935" y="2026"/>
              <a:ext cx="313" cy="18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7" name="AutoShape 14"/>
            <p:cNvCxnSpPr>
              <a:cxnSpLocks noChangeShapeType="1"/>
              <a:stCxn id="95239" idx="2"/>
              <a:endCxn id="95240" idx="0"/>
            </p:cNvCxnSpPr>
            <p:nvPr/>
          </p:nvCxnSpPr>
          <p:spPr bwMode="auto">
            <a:xfrm flipH="1">
              <a:off x="4659" y="2026"/>
              <a:ext cx="276" cy="18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248" name="Text Box 15"/>
            <p:cNvSpPr txBox="1">
              <a:spLocks noChangeArrowheads="1"/>
            </p:cNvSpPr>
            <p:nvPr/>
          </p:nvSpPr>
          <p:spPr bwMode="auto">
            <a:xfrm>
              <a:off x="4700" y="2588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b:1</a:t>
              </a:r>
            </a:p>
          </p:txBody>
        </p:sp>
        <p:sp>
          <p:nvSpPr>
            <p:cNvPr id="95249" name="Text Box 16"/>
            <p:cNvSpPr txBox="1">
              <a:spLocks noChangeArrowheads="1"/>
            </p:cNvSpPr>
            <p:nvPr/>
          </p:nvSpPr>
          <p:spPr bwMode="auto">
            <a:xfrm>
              <a:off x="4321" y="2588"/>
              <a:ext cx="328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c:3</a:t>
              </a:r>
            </a:p>
          </p:txBody>
        </p:sp>
        <p:cxnSp>
          <p:nvCxnSpPr>
            <p:cNvPr id="95250" name="AutoShape 17"/>
            <p:cNvCxnSpPr>
              <a:cxnSpLocks noChangeShapeType="1"/>
              <a:stCxn id="95240" idx="2"/>
              <a:endCxn id="95249" idx="0"/>
            </p:cNvCxnSpPr>
            <p:nvPr/>
          </p:nvCxnSpPr>
          <p:spPr bwMode="auto">
            <a:xfrm flipH="1">
              <a:off x="4485" y="2458"/>
              <a:ext cx="174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51" name="AutoShape 18"/>
            <p:cNvCxnSpPr>
              <a:cxnSpLocks noChangeShapeType="1"/>
              <a:stCxn id="95240" idx="2"/>
              <a:endCxn id="95248" idx="0"/>
            </p:cNvCxnSpPr>
            <p:nvPr/>
          </p:nvCxnSpPr>
          <p:spPr bwMode="auto">
            <a:xfrm>
              <a:off x="4659" y="2458"/>
              <a:ext cx="21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252" name="Text Box 19"/>
            <p:cNvSpPr txBox="1">
              <a:spLocks noChangeArrowheads="1"/>
            </p:cNvSpPr>
            <p:nvPr/>
          </p:nvSpPr>
          <p:spPr bwMode="auto">
            <a:xfrm>
              <a:off x="4316" y="2971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a:3</a:t>
              </a:r>
            </a:p>
          </p:txBody>
        </p:sp>
        <p:sp>
          <p:nvSpPr>
            <p:cNvPr id="95253" name="Text Box 20"/>
            <p:cNvSpPr txBox="1">
              <a:spLocks noChangeArrowheads="1"/>
            </p:cNvSpPr>
            <p:nvPr/>
          </p:nvSpPr>
          <p:spPr bwMode="auto">
            <a:xfrm>
              <a:off x="4556" y="3356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b:1</a:t>
              </a:r>
            </a:p>
          </p:txBody>
        </p:sp>
        <p:sp>
          <p:nvSpPr>
            <p:cNvPr id="95254" name="Text Box 21"/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m:2</a:t>
              </a:r>
            </a:p>
          </p:txBody>
        </p:sp>
        <p:sp>
          <p:nvSpPr>
            <p:cNvPr id="95255" name="Text Box 22"/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p:2</a:t>
              </a:r>
            </a:p>
          </p:txBody>
        </p:sp>
        <p:cxnSp>
          <p:nvCxnSpPr>
            <p:cNvPr id="95256" name="AutoShape 23"/>
            <p:cNvCxnSpPr>
              <a:cxnSpLocks noChangeShapeType="1"/>
              <a:stCxn id="95249" idx="2"/>
              <a:endCxn id="95252" idx="0"/>
            </p:cNvCxnSpPr>
            <p:nvPr/>
          </p:nvCxnSpPr>
          <p:spPr bwMode="auto">
            <a:xfrm>
              <a:off x="4485" y="2842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57" name="AutoShape 24"/>
            <p:cNvCxnSpPr>
              <a:cxnSpLocks noChangeShapeType="1"/>
              <a:stCxn id="95252" idx="2"/>
              <a:endCxn id="95254" idx="0"/>
            </p:cNvCxnSpPr>
            <p:nvPr/>
          </p:nvCxnSpPr>
          <p:spPr bwMode="auto">
            <a:xfrm flipH="1">
              <a:off x="4317" y="3226"/>
              <a:ext cx="168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58" name="AutoShape 25"/>
            <p:cNvCxnSpPr>
              <a:cxnSpLocks noChangeShapeType="1"/>
              <a:stCxn id="95252" idx="2"/>
              <a:endCxn id="95253" idx="0"/>
            </p:cNvCxnSpPr>
            <p:nvPr/>
          </p:nvCxnSpPr>
          <p:spPr bwMode="auto">
            <a:xfrm>
              <a:off x="4485" y="3226"/>
              <a:ext cx="24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59" name="AutoShape 26"/>
            <p:cNvCxnSpPr>
              <a:cxnSpLocks noChangeShapeType="1"/>
              <a:stCxn id="95254" idx="2"/>
              <a:endCxn id="95255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260" name="Text Box 27"/>
            <p:cNvSpPr txBox="1">
              <a:spLocks noChangeArrowheads="1"/>
            </p:cNvSpPr>
            <p:nvPr/>
          </p:nvSpPr>
          <p:spPr bwMode="auto">
            <a:xfrm>
              <a:off x="4538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m:1</a:t>
              </a:r>
            </a:p>
          </p:txBody>
        </p:sp>
        <p:cxnSp>
          <p:nvCxnSpPr>
            <p:cNvPr id="95261" name="AutoShape 28"/>
            <p:cNvCxnSpPr>
              <a:cxnSpLocks noChangeShapeType="1"/>
              <a:stCxn id="95253" idx="2"/>
              <a:endCxn id="95260" idx="0"/>
            </p:cNvCxnSpPr>
            <p:nvPr/>
          </p:nvCxnSpPr>
          <p:spPr bwMode="auto">
            <a:xfrm>
              <a:off x="4725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262" name="Text Box 29"/>
            <p:cNvSpPr txBox="1">
              <a:spLocks noChangeArrowheads="1"/>
            </p:cNvSpPr>
            <p:nvPr/>
          </p:nvSpPr>
          <p:spPr bwMode="auto">
            <a:xfrm>
              <a:off x="2496" y="1935"/>
              <a:ext cx="1602" cy="162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Times New Roman" panose="02020603050405020304" pitchFamily="18" charset="0"/>
                </a:rPr>
                <a:t>Header Table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b="1">
                <a:latin typeface="Times New Roman" panose="02020603050405020304" pitchFamily="18" charset="0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i="1" u="sng">
                  <a:latin typeface="Times New Roman" panose="02020603050405020304" pitchFamily="18" charset="0"/>
                </a:rPr>
                <a:t>Item  frequency  head 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 f	4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c	4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a	3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b	3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m	3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p	3</a:t>
              </a:r>
              <a:endParaRPr lang="en-US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95263" name="Freeform 30"/>
            <p:cNvSpPr>
              <a:spLocks/>
            </p:cNvSpPr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4" name="Freeform 31"/>
            <p:cNvSpPr>
              <a:spLocks/>
            </p:cNvSpPr>
            <p:nvPr/>
          </p:nvSpPr>
          <p:spPr bwMode="auto">
            <a:xfrm>
              <a:off x="3879" y="2725"/>
              <a:ext cx="432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  <a:gd name="T6" fmla="*/ 0 w 432"/>
                <a:gd name="T7" fmla="*/ 0 h 1"/>
                <a:gd name="T8" fmla="*/ 432 w 43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5" name="Freeform 32"/>
            <p:cNvSpPr>
              <a:spLocks/>
            </p:cNvSpPr>
            <p:nvPr/>
          </p:nvSpPr>
          <p:spPr bwMode="auto">
            <a:xfrm>
              <a:off x="4599" y="2341"/>
              <a:ext cx="480" cy="384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6" name="Freeform 33"/>
            <p:cNvSpPr>
              <a:spLocks/>
            </p:cNvSpPr>
            <p:nvPr/>
          </p:nvSpPr>
          <p:spPr bwMode="auto">
            <a:xfrm>
              <a:off x="3879" y="2928"/>
              <a:ext cx="432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7" name="Freeform 34"/>
            <p:cNvSpPr>
              <a:spLocks/>
            </p:cNvSpPr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8" name="Freeform 35"/>
            <p:cNvSpPr>
              <a:spLocks/>
            </p:cNvSpPr>
            <p:nvPr/>
          </p:nvSpPr>
          <p:spPr bwMode="auto">
            <a:xfrm>
              <a:off x="4848" y="2832"/>
              <a:ext cx="56" cy="672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9" name="Line 36"/>
            <p:cNvSpPr>
              <a:spLocks noChangeShapeType="1"/>
            </p:cNvSpPr>
            <p:nvPr/>
          </p:nvSpPr>
          <p:spPr bwMode="auto">
            <a:xfrm>
              <a:off x="4983" y="2725"/>
              <a:ext cx="9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0" name="Freeform 37"/>
            <p:cNvSpPr>
              <a:spLocks/>
            </p:cNvSpPr>
            <p:nvPr/>
          </p:nvSpPr>
          <p:spPr bwMode="auto">
            <a:xfrm>
              <a:off x="3888" y="3264"/>
              <a:ext cx="28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1" name="Freeform 38"/>
            <p:cNvSpPr>
              <a:spLocks/>
            </p:cNvSpPr>
            <p:nvPr/>
          </p:nvSpPr>
          <p:spPr bwMode="auto">
            <a:xfrm>
              <a:off x="4464" y="3504"/>
              <a:ext cx="96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2" name="Freeform 39"/>
            <p:cNvSpPr>
              <a:spLocks/>
            </p:cNvSpPr>
            <p:nvPr/>
          </p:nvSpPr>
          <p:spPr bwMode="auto">
            <a:xfrm>
              <a:off x="3888" y="3456"/>
              <a:ext cx="288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3" name="Freeform 40"/>
            <p:cNvSpPr>
              <a:spLocks/>
            </p:cNvSpPr>
            <p:nvPr/>
          </p:nvSpPr>
          <p:spPr bwMode="auto">
            <a:xfrm>
              <a:off x="4464" y="3216"/>
              <a:ext cx="768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3EB80F-AF55-462C-8502-6B17FD2AEA0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200" smtClean="0"/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From Conditional Pattern-bases to Conditional FP-trees</a:t>
            </a:r>
            <a:r>
              <a:rPr lang="en-US" altLang="en-US" smtClean="0"/>
              <a:t> </a:t>
            </a:r>
          </a:p>
        </p:txBody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371600"/>
            <a:ext cx="8048625" cy="1957388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For each pattern-base</a:t>
            </a:r>
          </a:p>
          <a:p>
            <a:pPr lvl="1" eaLnBrk="1" hangingPunct="1"/>
            <a:r>
              <a:rPr lang="en-US" altLang="en-US" sz="2400" smtClean="0"/>
              <a:t>Accumulate the count for each item in the base</a:t>
            </a:r>
          </a:p>
          <a:p>
            <a:pPr lvl="1" eaLnBrk="1" hangingPunct="1"/>
            <a:r>
              <a:rPr lang="en-US" altLang="en-US" sz="2400" smtClean="0"/>
              <a:t>Construct the FP-tree for the frequent items of the pattern base</a:t>
            </a:r>
          </a:p>
        </p:txBody>
      </p:sp>
      <p:sp>
        <p:nvSpPr>
          <p:cNvPr id="97285" name="Rectangle 4"/>
          <p:cNvSpPr>
            <a:spLocks noChangeArrowheads="1"/>
          </p:cNvSpPr>
          <p:nvPr/>
        </p:nvSpPr>
        <p:spPr bwMode="auto">
          <a:xfrm>
            <a:off x="5181600" y="3429000"/>
            <a:ext cx="3276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latin typeface="Times New Roman" panose="02020603050405020304" pitchFamily="18" charset="0"/>
              </a:rPr>
              <a:t>m-conditional </a:t>
            </a:r>
            <a:r>
              <a:rPr lang="en-US" altLang="en-US" sz="1800" b="1">
                <a:latin typeface="Times New Roman" panose="02020603050405020304" pitchFamily="18" charset="0"/>
              </a:rPr>
              <a:t>pattern base:</a:t>
            </a: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latin typeface="Times New Roman" panose="02020603050405020304" pitchFamily="18" charset="0"/>
              </a:rPr>
              <a:t>fca:2, fcab:1</a:t>
            </a:r>
          </a:p>
        </p:txBody>
      </p:sp>
      <p:grpSp>
        <p:nvGrpSpPr>
          <p:cNvPr id="97286" name="Group 5"/>
          <p:cNvGrpSpPr>
            <a:grpSpLocks/>
          </p:cNvGrpSpPr>
          <p:nvPr/>
        </p:nvGrpSpPr>
        <p:grpSpPr bwMode="auto">
          <a:xfrm>
            <a:off x="5257800" y="4343400"/>
            <a:ext cx="2298700" cy="2324100"/>
            <a:chOff x="3312" y="2736"/>
            <a:chExt cx="1448" cy="1464"/>
          </a:xfrm>
        </p:grpSpPr>
        <p:grpSp>
          <p:nvGrpSpPr>
            <p:cNvPr id="97325" name="Group 6"/>
            <p:cNvGrpSpPr>
              <a:grpSpLocks/>
            </p:cNvGrpSpPr>
            <p:nvPr/>
          </p:nvGrpSpPr>
          <p:grpSpPr bwMode="auto">
            <a:xfrm>
              <a:off x="3792" y="2736"/>
              <a:ext cx="329" cy="1297"/>
              <a:chOff x="2282" y="2456"/>
              <a:chExt cx="329" cy="1297"/>
            </a:xfrm>
          </p:grpSpPr>
          <p:sp>
            <p:nvSpPr>
              <p:cNvPr id="97327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7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{}</a:t>
                </a:r>
              </a:p>
            </p:txBody>
          </p:sp>
          <p:sp>
            <p:nvSpPr>
              <p:cNvPr id="97328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9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f:3</a:t>
                </a:r>
              </a:p>
            </p:txBody>
          </p:sp>
          <p:sp>
            <p:nvSpPr>
              <p:cNvPr id="97329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3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c:3</a:t>
                </a:r>
              </a:p>
            </p:txBody>
          </p:sp>
          <p:sp>
            <p:nvSpPr>
              <p:cNvPr id="97330" name="Text Box 10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32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a:3</a:t>
                </a:r>
              </a:p>
            </p:txBody>
          </p:sp>
          <p:cxnSp>
            <p:nvCxnSpPr>
              <p:cNvPr id="97331" name="AutoShape 11"/>
              <p:cNvCxnSpPr>
                <a:cxnSpLocks noChangeShapeType="1"/>
                <a:stCxn id="97327" idx="2"/>
                <a:endCxn id="97328" idx="0"/>
              </p:cNvCxnSpPr>
              <p:nvPr/>
            </p:nvCxnSpPr>
            <p:spPr bwMode="auto">
              <a:xfrm>
                <a:off x="2447" y="2706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7332" name="AutoShape 12"/>
              <p:cNvCxnSpPr>
                <a:cxnSpLocks noChangeShapeType="1"/>
                <a:stCxn id="97328" idx="2"/>
                <a:endCxn id="97329" idx="0"/>
              </p:cNvCxnSpPr>
              <p:nvPr/>
            </p:nvCxnSpPr>
            <p:spPr bwMode="auto">
              <a:xfrm>
                <a:off x="2447" y="3090"/>
                <a:ext cx="0" cy="7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7333" name="AutoShape 13"/>
              <p:cNvCxnSpPr>
                <a:cxnSpLocks noChangeShapeType="1"/>
                <a:stCxn id="97329" idx="2"/>
                <a:endCxn id="97330" idx="0"/>
              </p:cNvCxnSpPr>
              <p:nvPr/>
            </p:nvCxnSpPr>
            <p:spPr bwMode="auto">
              <a:xfrm>
                <a:off x="2447" y="3417"/>
                <a:ext cx="0" cy="86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26" name="Text Box 14"/>
            <p:cNvSpPr txBox="1">
              <a:spLocks noChangeArrowheads="1"/>
            </p:cNvSpPr>
            <p:nvPr/>
          </p:nvSpPr>
          <p:spPr bwMode="auto">
            <a:xfrm>
              <a:off x="3312" y="3969"/>
              <a:ext cx="14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>
                  <a:latin typeface="Times New Roman" panose="02020603050405020304" pitchFamily="18" charset="0"/>
                </a:rPr>
                <a:t>m-conditional </a:t>
              </a:r>
              <a:r>
                <a:rPr lang="en-US" altLang="en-US" sz="1800" b="1">
                  <a:latin typeface="Times New Roman" panose="02020603050405020304" pitchFamily="18" charset="0"/>
                </a:rPr>
                <a:t>FP-tree</a:t>
              </a:r>
              <a:endParaRPr lang="en-US" altLang="en-US" sz="1800" b="1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97287" name="Rectangle 15"/>
          <p:cNvSpPr>
            <a:spLocks noChangeArrowheads="1"/>
          </p:cNvSpPr>
          <p:nvPr/>
        </p:nvSpPr>
        <p:spPr bwMode="auto">
          <a:xfrm>
            <a:off x="6934200" y="4114800"/>
            <a:ext cx="220980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</a:rPr>
              <a:t>All frequent patterns relate to</a:t>
            </a:r>
            <a:r>
              <a:rPr lang="en-US" altLang="en-US" sz="1800" b="1" i="1">
                <a:latin typeface="Times New Roman" panose="02020603050405020304" pitchFamily="18" charset="0"/>
              </a:rPr>
              <a:t> m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i="1">
                <a:latin typeface="Times New Roman" panose="02020603050405020304" pitchFamily="18" charset="0"/>
              </a:rPr>
              <a:t>m,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i="1">
                <a:latin typeface="Times New Roman" panose="02020603050405020304" pitchFamily="18" charset="0"/>
              </a:rPr>
              <a:t>fm, cm, am,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i="1">
                <a:latin typeface="Times New Roman" panose="02020603050405020304" pitchFamily="18" charset="0"/>
              </a:rPr>
              <a:t>fcm, fam, cam,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i="1">
                <a:latin typeface="Times New Roman" panose="02020603050405020304" pitchFamily="18" charset="0"/>
              </a:rPr>
              <a:t>fcam</a:t>
            </a:r>
          </a:p>
        </p:txBody>
      </p:sp>
      <p:sp>
        <p:nvSpPr>
          <p:cNvPr id="97288" name="Text Box 16"/>
          <p:cNvSpPr txBox="1">
            <a:spLocks noChangeArrowheads="1"/>
          </p:cNvSpPr>
          <p:nvPr/>
        </p:nvSpPr>
        <p:spPr bwMode="auto">
          <a:xfrm>
            <a:off x="5105400" y="472440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sym typeface="Wingdings 3" panose="05040102010807070707" pitchFamily="18" charset="2"/>
              </a:rPr>
              <a:t></a:t>
            </a:r>
            <a:endParaRPr lang="en-US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97289" name="Rectangle 17"/>
          <p:cNvSpPr>
            <a:spLocks noChangeArrowheads="1"/>
          </p:cNvSpPr>
          <p:nvPr/>
        </p:nvSpPr>
        <p:spPr bwMode="auto">
          <a:xfrm>
            <a:off x="6400800" y="4876800"/>
            <a:ext cx="496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sym typeface="Wingdings 3" panose="05040102010807070707" pitchFamily="18" charset="2"/>
              </a:rPr>
              <a:t></a:t>
            </a:r>
          </a:p>
        </p:txBody>
      </p:sp>
      <p:sp>
        <p:nvSpPr>
          <p:cNvPr id="97290" name="Text Box 18"/>
          <p:cNvSpPr txBox="1">
            <a:spLocks noChangeArrowheads="1"/>
          </p:cNvSpPr>
          <p:nvPr/>
        </p:nvSpPr>
        <p:spPr bwMode="auto">
          <a:xfrm>
            <a:off x="3892550" y="3595688"/>
            <a:ext cx="44132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{}</a:t>
            </a:r>
          </a:p>
        </p:txBody>
      </p:sp>
      <p:sp>
        <p:nvSpPr>
          <p:cNvPr id="97291" name="Text Box 19"/>
          <p:cNvSpPr txBox="1">
            <a:spLocks noChangeArrowheads="1"/>
          </p:cNvSpPr>
          <p:nvPr/>
        </p:nvSpPr>
        <p:spPr bwMode="auto">
          <a:xfrm>
            <a:off x="3430588" y="4140200"/>
            <a:ext cx="47783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hlink"/>
                </a:solidFill>
                <a:latin typeface="Times New Roman" panose="02020603050405020304" pitchFamily="18" charset="0"/>
              </a:rPr>
              <a:t>f:4</a:t>
            </a:r>
          </a:p>
        </p:txBody>
      </p:sp>
      <p:sp>
        <p:nvSpPr>
          <p:cNvPr id="97292" name="Text Box 20"/>
          <p:cNvSpPr txBox="1">
            <a:spLocks noChangeArrowheads="1"/>
          </p:cNvSpPr>
          <p:nvPr/>
        </p:nvSpPr>
        <p:spPr bwMode="auto">
          <a:xfrm>
            <a:off x="4351338" y="4140200"/>
            <a:ext cx="5207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c:1</a:t>
            </a:r>
          </a:p>
        </p:txBody>
      </p:sp>
      <p:sp>
        <p:nvSpPr>
          <p:cNvPr id="97293" name="Text Box 21"/>
          <p:cNvSpPr txBox="1">
            <a:spLocks noChangeArrowheads="1"/>
          </p:cNvSpPr>
          <p:nvPr/>
        </p:nvSpPr>
        <p:spPr bwMode="auto">
          <a:xfrm>
            <a:off x="4343400" y="46228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b:1</a:t>
            </a:r>
          </a:p>
        </p:txBody>
      </p:sp>
      <p:sp>
        <p:nvSpPr>
          <p:cNvPr id="97294" name="Text Box 22"/>
          <p:cNvSpPr txBox="1">
            <a:spLocks noChangeArrowheads="1"/>
          </p:cNvSpPr>
          <p:nvPr/>
        </p:nvSpPr>
        <p:spPr bwMode="auto">
          <a:xfrm>
            <a:off x="4343400" y="51054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p:1</a:t>
            </a:r>
          </a:p>
        </p:txBody>
      </p:sp>
      <p:cxnSp>
        <p:nvCxnSpPr>
          <p:cNvPr id="97295" name="AutoShape 23"/>
          <p:cNvCxnSpPr>
            <a:cxnSpLocks noChangeShapeType="1"/>
            <a:stCxn id="97292" idx="2"/>
            <a:endCxn id="97293" idx="0"/>
          </p:cNvCxnSpPr>
          <p:nvPr/>
        </p:nvCxnSpPr>
        <p:spPr bwMode="auto">
          <a:xfrm>
            <a:off x="4613275" y="4459288"/>
            <a:ext cx="1588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6" name="AutoShape 24"/>
          <p:cNvCxnSpPr>
            <a:cxnSpLocks noChangeShapeType="1"/>
            <a:stCxn id="97293" idx="2"/>
            <a:endCxn id="97294" idx="0"/>
          </p:cNvCxnSpPr>
          <p:nvPr/>
        </p:nvCxnSpPr>
        <p:spPr bwMode="auto">
          <a:xfrm>
            <a:off x="4614863" y="4941888"/>
            <a:ext cx="0" cy="169862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7" name="AutoShape 25"/>
          <p:cNvCxnSpPr>
            <a:cxnSpLocks noChangeShapeType="1"/>
            <a:stCxn id="97290" idx="2"/>
            <a:endCxn id="97292" idx="0"/>
          </p:cNvCxnSpPr>
          <p:nvPr/>
        </p:nvCxnSpPr>
        <p:spPr bwMode="auto">
          <a:xfrm>
            <a:off x="4113213" y="3914775"/>
            <a:ext cx="500062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8" name="AutoShape 26"/>
          <p:cNvCxnSpPr>
            <a:cxnSpLocks noChangeShapeType="1"/>
            <a:stCxn id="97290" idx="2"/>
            <a:endCxn id="97291" idx="0"/>
          </p:cNvCxnSpPr>
          <p:nvPr/>
        </p:nvCxnSpPr>
        <p:spPr bwMode="auto">
          <a:xfrm flipH="1">
            <a:off x="3671888" y="3914775"/>
            <a:ext cx="441325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99" name="Text Box 27"/>
          <p:cNvSpPr txBox="1">
            <a:spLocks noChangeArrowheads="1"/>
          </p:cNvSpPr>
          <p:nvPr/>
        </p:nvSpPr>
        <p:spPr bwMode="auto">
          <a:xfrm>
            <a:off x="3736975" y="4622800"/>
            <a:ext cx="534988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b:1</a:t>
            </a:r>
          </a:p>
        </p:txBody>
      </p:sp>
      <p:sp>
        <p:nvSpPr>
          <p:cNvPr id="97300" name="Text Box 28"/>
          <p:cNvSpPr txBox="1">
            <a:spLocks noChangeArrowheads="1"/>
          </p:cNvSpPr>
          <p:nvPr/>
        </p:nvSpPr>
        <p:spPr bwMode="auto">
          <a:xfrm>
            <a:off x="3133725" y="4622800"/>
            <a:ext cx="519113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hlink"/>
                </a:solidFill>
                <a:latin typeface="Times New Roman" panose="02020603050405020304" pitchFamily="18" charset="0"/>
              </a:rPr>
              <a:t>c:3</a:t>
            </a:r>
          </a:p>
        </p:txBody>
      </p:sp>
      <p:cxnSp>
        <p:nvCxnSpPr>
          <p:cNvPr id="97301" name="AutoShape 29"/>
          <p:cNvCxnSpPr>
            <a:cxnSpLocks noChangeShapeType="1"/>
            <a:stCxn id="97291" idx="2"/>
            <a:endCxn id="97300" idx="0"/>
          </p:cNvCxnSpPr>
          <p:nvPr/>
        </p:nvCxnSpPr>
        <p:spPr bwMode="auto">
          <a:xfrm flipH="1">
            <a:off x="3394075" y="4459288"/>
            <a:ext cx="277813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2" name="AutoShape 30"/>
          <p:cNvCxnSpPr>
            <a:cxnSpLocks noChangeShapeType="1"/>
            <a:stCxn id="97291" idx="2"/>
            <a:endCxn id="97299" idx="0"/>
          </p:cNvCxnSpPr>
          <p:nvPr/>
        </p:nvCxnSpPr>
        <p:spPr bwMode="auto">
          <a:xfrm>
            <a:off x="3671888" y="4459288"/>
            <a:ext cx="334962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03" name="Text Box 31"/>
          <p:cNvSpPr txBox="1">
            <a:spLocks noChangeArrowheads="1"/>
          </p:cNvSpPr>
          <p:nvPr/>
        </p:nvSpPr>
        <p:spPr bwMode="auto">
          <a:xfrm>
            <a:off x="3124200" y="5105400"/>
            <a:ext cx="53498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hlink"/>
                </a:solidFill>
                <a:latin typeface="Times New Roman" panose="02020603050405020304" pitchFamily="18" charset="0"/>
              </a:rPr>
              <a:t>a:3</a:t>
            </a:r>
          </a:p>
        </p:txBody>
      </p:sp>
      <p:sp>
        <p:nvSpPr>
          <p:cNvPr id="97304" name="Text Box 32"/>
          <p:cNvSpPr txBox="1">
            <a:spLocks noChangeArrowheads="1"/>
          </p:cNvSpPr>
          <p:nvPr/>
        </p:nvSpPr>
        <p:spPr bwMode="auto">
          <a:xfrm>
            <a:off x="3506788" y="5588000"/>
            <a:ext cx="53498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hlink"/>
                </a:solidFill>
                <a:latin typeface="Times New Roman" panose="02020603050405020304" pitchFamily="18" charset="0"/>
              </a:rPr>
              <a:t>b:1</a:t>
            </a:r>
          </a:p>
        </p:txBody>
      </p:sp>
      <p:sp>
        <p:nvSpPr>
          <p:cNvPr id="97305" name="Text Box 33"/>
          <p:cNvSpPr txBox="1">
            <a:spLocks noChangeArrowheads="1"/>
          </p:cNvSpPr>
          <p:nvPr/>
        </p:nvSpPr>
        <p:spPr bwMode="auto">
          <a:xfrm>
            <a:off x="2822575" y="5588000"/>
            <a:ext cx="59213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hlink"/>
                </a:solidFill>
                <a:latin typeface="Times New Roman" panose="02020603050405020304" pitchFamily="18" charset="0"/>
              </a:rPr>
              <a:t>m:2</a:t>
            </a:r>
          </a:p>
        </p:txBody>
      </p:sp>
      <p:sp>
        <p:nvSpPr>
          <p:cNvPr id="97306" name="Text Box 34"/>
          <p:cNvSpPr txBox="1">
            <a:spLocks noChangeArrowheads="1"/>
          </p:cNvSpPr>
          <p:nvPr/>
        </p:nvSpPr>
        <p:spPr bwMode="auto">
          <a:xfrm>
            <a:off x="2855913" y="6072188"/>
            <a:ext cx="53657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p:2</a:t>
            </a:r>
          </a:p>
        </p:txBody>
      </p:sp>
      <p:cxnSp>
        <p:nvCxnSpPr>
          <p:cNvPr id="97307" name="AutoShape 35"/>
          <p:cNvCxnSpPr>
            <a:cxnSpLocks noChangeShapeType="1"/>
            <a:stCxn id="97300" idx="2"/>
            <a:endCxn id="97303" idx="0"/>
          </p:cNvCxnSpPr>
          <p:nvPr/>
        </p:nvCxnSpPr>
        <p:spPr bwMode="auto">
          <a:xfrm>
            <a:off x="3394075" y="4941888"/>
            <a:ext cx="0" cy="169862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8" name="AutoShape 36"/>
          <p:cNvCxnSpPr>
            <a:cxnSpLocks noChangeShapeType="1"/>
            <a:stCxn id="97303" idx="2"/>
            <a:endCxn id="97305" idx="0"/>
          </p:cNvCxnSpPr>
          <p:nvPr/>
        </p:nvCxnSpPr>
        <p:spPr bwMode="auto">
          <a:xfrm flipH="1">
            <a:off x="3124200" y="5426075"/>
            <a:ext cx="269875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9" name="AutoShape 37"/>
          <p:cNvCxnSpPr>
            <a:cxnSpLocks noChangeShapeType="1"/>
            <a:stCxn id="97303" idx="2"/>
            <a:endCxn id="97304" idx="0"/>
          </p:cNvCxnSpPr>
          <p:nvPr/>
        </p:nvCxnSpPr>
        <p:spPr bwMode="auto">
          <a:xfrm>
            <a:off x="3394075" y="5426075"/>
            <a:ext cx="382588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0" name="AutoShape 38"/>
          <p:cNvCxnSpPr>
            <a:cxnSpLocks noChangeShapeType="1"/>
            <a:stCxn id="97305" idx="2"/>
            <a:endCxn id="97306" idx="0"/>
          </p:cNvCxnSpPr>
          <p:nvPr/>
        </p:nvCxnSpPr>
        <p:spPr bwMode="auto">
          <a:xfrm>
            <a:off x="3124200" y="5908675"/>
            <a:ext cx="0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11" name="Text Box 39"/>
          <p:cNvSpPr txBox="1">
            <a:spLocks noChangeArrowheads="1"/>
          </p:cNvSpPr>
          <p:nvPr/>
        </p:nvSpPr>
        <p:spPr bwMode="auto">
          <a:xfrm>
            <a:off x="3478213" y="6072188"/>
            <a:ext cx="593725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hlink"/>
                </a:solidFill>
                <a:latin typeface="Times New Roman" panose="02020603050405020304" pitchFamily="18" charset="0"/>
              </a:rPr>
              <a:t>m:1</a:t>
            </a:r>
          </a:p>
        </p:txBody>
      </p:sp>
      <p:cxnSp>
        <p:nvCxnSpPr>
          <p:cNvPr id="97312" name="AutoShape 40"/>
          <p:cNvCxnSpPr>
            <a:cxnSpLocks noChangeShapeType="1"/>
            <a:stCxn id="97304" idx="2"/>
            <a:endCxn id="97311" idx="0"/>
          </p:cNvCxnSpPr>
          <p:nvPr/>
        </p:nvCxnSpPr>
        <p:spPr bwMode="auto">
          <a:xfrm>
            <a:off x="3776663" y="5908675"/>
            <a:ext cx="0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13" name="Text Box 41"/>
          <p:cNvSpPr txBox="1">
            <a:spLocks noChangeArrowheads="1"/>
          </p:cNvSpPr>
          <p:nvPr/>
        </p:nvSpPr>
        <p:spPr bwMode="auto">
          <a:xfrm>
            <a:off x="214313" y="3824288"/>
            <a:ext cx="2543175" cy="23018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Header Table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 u="sng">
                <a:latin typeface="Times New Roman" panose="02020603050405020304" pitchFamily="18" charset="0"/>
              </a:rPr>
              <a:t>Item  frequency  head 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 f	4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c	4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a	3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b	3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m	3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p	3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97314" name="Freeform 42"/>
          <p:cNvSpPr>
            <a:spLocks/>
          </p:cNvSpPr>
          <p:nvPr/>
        </p:nvSpPr>
        <p:spPr bwMode="auto">
          <a:xfrm>
            <a:off x="2424113" y="4311650"/>
            <a:ext cx="1074737" cy="301625"/>
          </a:xfrm>
          <a:custGeom>
            <a:avLst/>
            <a:gdLst>
              <a:gd name="T0" fmla="*/ 0 w 672"/>
              <a:gd name="T1" fmla="*/ 2147483646 h 240"/>
              <a:gd name="T2" fmla="*/ 2147483646 w 672"/>
              <a:gd name="T3" fmla="*/ 2147483646 h 240"/>
              <a:gd name="T4" fmla="*/ 2147483646 w 672"/>
              <a:gd name="T5" fmla="*/ 2147483646 h 240"/>
              <a:gd name="T6" fmla="*/ 2147483646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5" name="Freeform 43"/>
          <p:cNvSpPr>
            <a:spLocks/>
          </p:cNvSpPr>
          <p:nvPr/>
        </p:nvSpPr>
        <p:spPr bwMode="auto">
          <a:xfrm>
            <a:off x="2424113" y="4795838"/>
            <a:ext cx="690562" cy="0"/>
          </a:xfrm>
          <a:custGeom>
            <a:avLst/>
            <a:gdLst>
              <a:gd name="T0" fmla="*/ 0 w 432"/>
              <a:gd name="T1" fmla="*/ 0 h 1"/>
              <a:gd name="T2" fmla="*/ 2147483646 w 432"/>
              <a:gd name="T3" fmla="*/ 0 h 1"/>
              <a:gd name="T4" fmla="*/ 0 60000 65536"/>
              <a:gd name="T5" fmla="*/ 0 60000 65536"/>
              <a:gd name="T6" fmla="*/ 0 w 432"/>
              <a:gd name="T7" fmla="*/ 0 h 1"/>
              <a:gd name="T8" fmla="*/ 432 w 432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2" h="1">
                <a:moveTo>
                  <a:pt x="0" y="0"/>
                </a:moveTo>
                <a:cubicBezTo>
                  <a:pt x="0" y="0"/>
                  <a:pt x="216" y="0"/>
                  <a:pt x="43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6" name="Freeform 44"/>
          <p:cNvSpPr>
            <a:spLocks/>
          </p:cNvSpPr>
          <p:nvPr/>
        </p:nvSpPr>
        <p:spPr bwMode="auto">
          <a:xfrm>
            <a:off x="3575050" y="4311650"/>
            <a:ext cx="768350" cy="484188"/>
          </a:xfrm>
          <a:custGeom>
            <a:avLst/>
            <a:gdLst>
              <a:gd name="T0" fmla="*/ 0 w 480"/>
              <a:gd name="T1" fmla="*/ 2147483646 h 384"/>
              <a:gd name="T2" fmla="*/ 2147483646 w 480"/>
              <a:gd name="T3" fmla="*/ 2147483646 h 384"/>
              <a:gd name="T4" fmla="*/ 2147483646 w 480"/>
              <a:gd name="T5" fmla="*/ 2147483646 h 384"/>
              <a:gd name="T6" fmla="*/ 2147483646 w 480"/>
              <a:gd name="T7" fmla="*/ 0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480"/>
              <a:gd name="T13" fmla="*/ 0 h 384"/>
              <a:gd name="T14" fmla="*/ 480 w 48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0" h="384">
                <a:moveTo>
                  <a:pt x="0" y="384"/>
                </a:moveTo>
                <a:cubicBezTo>
                  <a:pt x="4" y="384"/>
                  <a:pt x="8" y="384"/>
                  <a:pt x="48" y="336"/>
                </a:cubicBezTo>
                <a:cubicBezTo>
                  <a:pt x="88" y="288"/>
                  <a:pt x="168" y="152"/>
                  <a:pt x="240" y="96"/>
                </a:cubicBezTo>
                <a:cubicBezTo>
                  <a:pt x="312" y="40"/>
                  <a:pt x="396" y="20"/>
                  <a:pt x="480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7" name="Freeform 45"/>
          <p:cNvSpPr>
            <a:spLocks/>
          </p:cNvSpPr>
          <p:nvPr/>
        </p:nvSpPr>
        <p:spPr bwMode="auto">
          <a:xfrm>
            <a:off x="2424113" y="5051425"/>
            <a:ext cx="690562" cy="241300"/>
          </a:xfrm>
          <a:custGeom>
            <a:avLst/>
            <a:gdLst>
              <a:gd name="T0" fmla="*/ 0 w 432"/>
              <a:gd name="T1" fmla="*/ 0 h 192"/>
              <a:gd name="T2" fmla="*/ 2147483646 w 432"/>
              <a:gd name="T3" fmla="*/ 2147483646 h 192"/>
              <a:gd name="T4" fmla="*/ 2147483646 w 432"/>
              <a:gd name="T5" fmla="*/ 2147483646 h 192"/>
              <a:gd name="T6" fmla="*/ 2147483646 w 432"/>
              <a:gd name="T7" fmla="*/ 2147483646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8" name="Freeform 46"/>
          <p:cNvSpPr>
            <a:spLocks/>
          </p:cNvSpPr>
          <p:nvPr/>
        </p:nvSpPr>
        <p:spPr bwMode="auto">
          <a:xfrm>
            <a:off x="2439988" y="5232400"/>
            <a:ext cx="1149350" cy="482600"/>
          </a:xfrm>
          <a:custGeom>
            <a:avLst/>
            <a:gdLst>
              <a:gd name="T0" fmla="*/ 0 w 720"/>
              <a:gd name="T1" fmla="*/ 0 h 384"/>
              <a:gd name="T2" fmla="*/ 2147483646 w 720"/>
              <a:gd name="T3" fmla="*/ 2147483646 h 384"/>
              <a:gd name="T4" fmla="*/ 2147483646 w 720"/>
              <a:gd name="T5" fmla="*/ 2147483646 h 384"/>
              <a:gd name="T6" fmla="*/ 2147483646 w 720"/>
              <a:gd name="T7" fmla="*/ 2147483646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384"/>
              <a:gd name="T14" fmla="*/ 720 w 72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384">
                <a:moveTo>
                  <a:pt x="0" y="0"/>
                </a:moveTo>
                <a:cubicBezTo>
                  <a:pt x="76" y="0"/>
                  <a:pt x="152" y="0"/>
                  <a:pt x="240" y="48"/>
                </a:cubicBezTo>
                <a:cubicBezTo>
                  <a:pt x="328" y="96"/>
                  <a:pt x="448" y="232"/>
                  <a:pt x="528" y="288"/>
                </a:cubicBezTo>
                <a:cubicBezTo>
                  <a:pt x="608" y="344"/>
                  <a:pt x="664" y="364"/>
                  <a:pt x="720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9" name="Freeform 47"/>
          <p:cNvSpPr>
            <a:spLocks/>
          </p:cNvSpPr>
          <p:nvPr/>
        </p:nvSpPr>
        <p:spPr bwMode="auto">
          <a:xfrm>
            <a:off x="3973513" y="4929188"/>
            <a:ext cx="90487" cy="846137"/>
          </a:xfrm>
          <a:custGeom>
            <a:avLst/>
            <a:gdLst>
              <a:gd name="T0" fmla="*/ 0 w 56"/>
              <a:gd name="T1" fmla="*/ 2147483646 h 672"/>
              <a:gd name="T2" fmla="*/ 2147483646 w 56"/>
              <a:gd name="T3" fmla="*/ 2147483646 h 672"/>
              <a:gd name="T4" fmla="*/ 2147483646 w 56"/>
              <a:gd name="T5" fmla="*/ 0 h 672"/>
              <a:gd name="T6" fmla="*/ 0 60000 65536"/>
              <a:gd name="T7" fmla="*/ 0 60000 65536"/>
              <a:gd name="T8" fmla="*/ 0 60000 65536"/>
              <a:gd name="T9" fmla="*/ 0 w 56"/>
              <a:gd name="T10" fmla="*/ 0 h 672"/>
              <a:gd name="T11" fmla="*/ 56 w 56"/>
              <a:gd name="T12" fmla="*/ 672 h 6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672">
                <a:moveTo>
                  <a:pt x="0" y="672"/>
                </a:moveTo>
                <a:cubicBezTo>
                  <a:pt x="20" y="608"/>
                  <a:pt x="40" y="544"/>
                  <a:pt x="48" y="432"/>
                </a:cubicBezTo>
                <a:cubicBezTo>
                  <a:pt x="56" y="320"/>
                  <a:pt x="52" y="160"/>
                  <a:pt x="4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0" name="Line 48"/>
          <p:cNvSpPr>
            <a:spLocks noChangeShapeType="1"/>
          </p:cNvSpPr>
          <p:nvPr/>
        </p:nvSpPr>
        <p:spPr bwMode="auto">
          <a:xfrm>
            <a:off x="4189413" y="4795838"/>
            <a:ext cx="153987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1" name="Freeform 49"/>
          <p:cNvSpPr>
            <a:spLocks/>
          </p:cNvSpPr>
          <p:nvPr/>
        </p:nvSpPr>
        <p:spPr bwMode="auto">
          <a:xfrm>
            <a:off x="2439988" y="5473700"/>
            <a:ext cx="460375" cy="301625"/>
          </a:xfrm>
          <a:custGeom>
            <a:avLst/>
            <a:gdLst>
              <a:gd name="T0" fmla="*/ 0 w 288"/>
              <a:gd name="T1" fmla="*/ 0 h 240"/>
              <a:gd name="T2" fmla="*/ 2147483646 w 288"/>
              <a:gd name="T3" fmla="*/ 2147483646 h 240"/>
              <a:gd name="T4" fmla="*/ 2147483646 w 288"/>
              <a:gd name="T5" fmla="*/ 2147483646 h 240"/>
              <a:gd name="T6" fmla="*/ 2147483646 w 288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40"/>
              <a:gd name="T14" fmla="*/ 288 w 2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40">
                <a:moveTo>
                  <a:pt x="0" y="0"/>
                </a:moveTo>
                <a:cubicBezTo>
                  <a:pt x="56" y="8"/>
                  <a:pt x="112" y="16"/>
                  <a:pt x="144" y="48"/>
                </a:cubicBezTo>
                <a:cubicBezTo>
                  <a:pt x="176" y="80"/>
                  <a:pt x="168" y="160"/>
                  <a:pt x="192" y="192"/>
                </a:cubicBezTo>
                <a:cubicBezTo>
                  <a:pt x="216" y="224"/>
                  <a:pt x="252" y="232"/>
                  <a:pt x="288" y="24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2" name="Freeform 50"/>
          <p:cNvSpPr>
            <a:spLocks/>
          </p:cNvSpPr>
          <p:nvPr/>
        </p:nvSpPr>
        <p:spPr bwMode="auto">
          <a:xfrm>
            <a:off x="3359150" y="5775325"/>
            <a:ext cx="153988" cy="484188"/>
          </a:xfrm>
          <a:custGeom>
            <a:avLst/>
            <a:gdLst>
              <a:gd name="T0" fmla="*/ 0 w 96"/>
              <a:gd name="T1" fmla="*/ 0 h 384"/>
              <a:gd name="T2" fmla="*/ 2147483646 w 96"/>
              <a:gd name="T3" fmla="*/ 2147483646 h 384"/>
              <a:gd name="T4" fmla="*/ 2147483646 w 96"/>
              <a:gd name="T5" fmla="*/ 2147483646 h 384"/>
              <a:gd name="T6" fmla="*/ 2147483646 w 96"/>
              <a:gd name="T7" fmla="*/ 2147483646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384"/>
              <a:gd name="T14" fmla="*/ 96 w 96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384">
                <a:moveTo>
                  <a:pt x="0" y="0"/>
                </a:moveTo>
                <a:cubicBezTo>
                  <a:pt x="20" y="24"/>
                  <a:pt x="40" y="48"/>
                  <a:pt x="48" y="96"/>
                </a:cubicBezTo>
                <a:cubicBezTo>
                  <a:pt x="56" y="144"/>
                  <a:pt x="40" y="240"/>
                  <a:pt x="48" y="288"/>
                </a:cubicBezTo>
                <a:cubicBezTo>
                  <a:pt x="56" y="336"/>
                  <a:pt x="76" y="360"/>
                  <a:pt x="96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3" name="Freeform 51"/>
          <p:cNvSpPr>
            <a:spLocks/>
          </p:cNvSpPr>
          <p:nvPr/>
        </p:nvSpPr>
        <p:spPr bwMode="auto">
          <a:xfrm>
            <a:off x="2439988" y="5715000"/>
            <a:ext cx="460375" cy="544513"/>
          </a:xfrm>
          <a:custGeom>
            <a:avLst/>
            <a:gdLst>
              <a:gd name="T0" fmla="*/ 0 w 288"/>
              <a:gd name="T1" fmla="*/ 0 h 432"/>
              <a:gd name="T2" fmla="*/ 2147483646 w 288"/>
              <a:gd name="T3" fmla="*/ 2147483646 h 432"/>
              <a:gd name="T4" fmla="*/ 2147483646 w 288"/>
              <a:gd name="T5" fmla="*/ 2147483646 h 432"/>
              <a:gd name="T6" fmla="*/ 2147483646 w 288"/>
              <a:gd name="T7" fmla="*/ 2147483646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432"/>
              <a:gd name="T14" fmla="*/ 288 w 288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432">
                <a:moveTo>
                  <a:pt x="0" y="0"/>
                </a:moveTo>
                <a:cubicBezTo>
                  <a:pt x="36" y="44"/>
                  <a:pt x="72" y="88"/>
                  <a:pt x="96" y="144"/>
                </a:cubicBezTo>
                <a:cubicBezTo>
                  <a:pt x="120" y="200"/>
                  <a:pt x="112" y="288"/>
                  <a:pt x="144" y="336"/>
                </a:cubicBezTo>
                <a:cubicBezTo>
                  <a:pt x="176" y="384"/>
                  <a:pt x="232" y="408"/>
                  <a:pt x="288" y="43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24" name="Freeform 52"/>
          <p:cNvSpPr>
            <a:spLocks/>
          </p:cNvSpPr>
          <p:nvPr/>
        </p:nvSpPr>
        <p:spPr bwMode="auto">
          <a:xfrm>
            <a:off x="3359150" y="5413375"/>
            <a:ext cx="1228725" cy="846138"/>
          </a:xfrm>
          <a:custGeom>
            <a:avLst/>
            <a:gdLst>
              <a:gd name="T0" fmla="*/ 0 w 768"/>
              <a:gd name="T1" fmla="*/ 2147483646 h 672"/>
              <a:gd name="T2" fmla="*/ 2147483646 w 768"/>
              <a:gd name="T3" fmla="*/ 2147483646 h 672"/>
              <a:gd name="T4" fmla="*/ 2147483646 w 768"/>
              <a:gd name="T5" fmla="*/ 2147483646 h 672"/>
              <a:gd name="T6" fmla="*/ 2147483646 w 768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672"/>
              <a:gd name="T14" fmla="*/ 768 w 768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672">
                <a:moveTo>
                  <a:pt x="0" y="672"/>
                </a:moveTo>
                <a:cubicBezTo>
                  <a:pt x="4" y="624"/>
                  <a:pt x="8" y="576"/>
                  <a:pt x="96" y="528"/>
                </a:cubicBezTo>
                <a:cubicBezTo>
                  <a:pt x="184" y="480"/>
                  <a:pt x="416" y="472"/>
                  <a:pt x="528" y="384"/>
                </a:cubicBezTo>
                <a:cubicBezTo>
                  <a:pt x="640" y="296"/>
                  <a:pt x="704" y="148"/>
                  <a:pt x="76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>
    <p:zo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8F44EC-B2AA-4AA4-A93C-CC6024B956A1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200" smtClean="0"/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542338" cy="6858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Recursion: Mining Each Conditional FP-tree</a:t>
            </a:r>
          </a:p>
        </p:txBody>
      </p:sp>
      <p:grpSp>
        <p:nvGrpSpPr>
          <p:cNvPr id="99332" name="Group 3"/>
          <p:cNvGrpSpPr>
            <a:grpSpLocks/>
          </p:cNvGrpSpPr>
          <p:nvPr/>
        </p:nvGrpSpPr>
        <p:grpSpPr bwMode="auto">
          <a:xfrm>
            <a:off x="533400" y="2057400"/>
            <a:ext cx="2298700" cy="2324100"/>
            <a:chOff x="3312" y="2736"/>
            <a:chExt cx="1448" cy="1464"/>
          </a:xfrm>
        </p:grpSpPr>
        <p:grpSp>
          <p:nvGrpSpPr>
            <p:cNvPr id="99351" name="Group 4"/>
            <p:cNvGrpSpPr>
              <a:grpSpLocks/>
            </p:cNvGrpSpPr>
            <p:nvPr/>
          </p:nvGrpSpPr>
          <p:grpSpPr bwMode="auto">
            <a:xfrm>
              <a:off x="3792" y="2736"/>
              <a:ext cx="329" cy="1297"/>
              <a:chOff x="2282" y="2456"/>
              <a:chExt cx="329" cy="1297"/>
            </a:xfrm>
          </p:grpSpPr>
          <p:sp>
            <p:nvSpPr>
              <p:cNvPr id="99353" name="Text Box 5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7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panose="02020603050405020304" pitchFamily="18" charset="0"/>
                  </a:rPr>
                  <a:t>{}</a:t>
                </a:r>
              </a:p>
            </p:txBody>
          </p:sp>
          <p:sp>
            <p:nvSpPr>
              <p:cNvPr id="99354" name="Text Box 6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9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f:3</a:t>
                </a:r>
              </a:p>
            </p:txBody>
          </p:sp>
          <p:sp>
            <p:nvSpPr>
              <p:cNvPr id="99355" name="Text Box 7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3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c:3</a:t>
                </a:r>
              </a:p>
            </p:txBody>
          </p:sp>
          <p:sp>
            <p:nvSpPr>
              <p:cNvPr id="99356" name="Text Box 8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32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a:3</a:t>
                </a:r>
              </a:p>
            </p:txBody>
          </p:sp>
          <p:cxnSp>
            <p:nvCxnSpPr>
              <p:cNvPr id="99357" name="AutoShape 9"/>
              <p:cNvCxnSpPr>
                <a:cxnSpLocks noChangeShapeType="1"/>
                <a:stCxn id="99353" idx="2"/>
                <a:endCxn id="99354" idx="0"/>
              </p:cNvCxnSpPr>
              <p:nvPr/>
            </p:nvCxnSpPr>
            <p:spPr bwMode="auto">
              <a:xfrm>
                <a:off x="2447" y="2706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358" name="AutoShape 10"/>
              <p:cNvCxnSpPr>
                <a:cxnSpLocks noChangeShapeType="1"/>
                <a:stCxn id="99354" idx="2"/>
                <a:endCxn id="99355" idx="0"/>
              </p:cNvCxnSpPr>
              <p:nvPr/>
            </p:nvCxnSpPr>
            <p:spPr bwMode="auto">
              <a:xfrm>
                <a:off x="2447" y="3090"/>
                <a:ext cx="0" cy="7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359" name="AutoShape 11"/>
              <p:cNvCxnSpPr>
                <a:cxnSpLocks noChangeShapeType="1"/>
                <a:stCxn id="99355" idx="2"/>
                <a:endCxn id="99356" idx="0"/>
              </p:cNvCxnSpPr>
              <p:nvPr/>
            </p:nvCxnSpPr>
            <p:spPr bwMode="auto">
              <a:xfrm>
                <a:off x="2447" y="3417"/>
                <a:ext cx="0" cy="86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9352" name="Text Box 12"/>
            <p:cNvSpPr txBox="1">
              <a:spLocks noChangeArrowheads="1"/>
            </p:cNvSpPr>
            <p:nvPr/>
          </p:nvSpPr>
          <p:spPr bwMode="auto">
            <a:xfrm>
              <a:off x="3312" y="3969"/>
              <a:ext cx="14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>
                  <a:latin typeface="Times New Roman" panose="02020603050405020304" pitchFamily="18" charset="0"/>
                </a:rPr>
                <a:t>m-conditional </a:t>
              </a:r>
              <a:r>
                <a:rPr lang="en-US" altLang="en-US" sz="1800" b="1">
                  <a:latin typeface="Times New Roman" panose="02020603050405020304" pitchFamily="18" charset="0"/>
                </a:rPr>
                <a:t>FP-tree</a:t>
              </a:r>
              <a:endParaRPr lang="en-US" altLang="en-US" sz="1800" b="1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99333" name="Text Box 13"/>
          <p:cNvSpPr txBox="1">
            <a:spLocks noChangeArrowheads="1"/>
          </p:cNvSpPr>
          <p:nvPr/>
        </p:nvSpPr>
        <p:spPr bwMode="auto">
          <a:xfrm>
            <a:off x="2590800" y="1981200"/>
            <a:ext cx="481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Cond. pattern base of “am”: (fc:3)</a:t>
            </a:r>
          </a:p>
        </p:txBody>
      </p:sp>
      <p:grpSp>
        <p:nvGrpSpPr>
          <p:cNvPr id="99334" name="Group 14"/>
          <p:cNvGrpSpPr>
            <a:grpSpLocks/>
          </p:cNvGrpSpPr>
          <p:nvPr/>
        </p:nvGrpSpPr>
        <p:grpSpPr bwMode="auto">
          <a:xfrm>
            <a:off x="6781800" y="1371600"/>
            <a:ext cx="2413000" cy="1866900"/>
            <a:chOff x="4393" y="1248"/>
            <a:chExt cx="1520" cy="1176"/>
          </a:xfrm>
        </p:grpSpPr>
        <p:sp>
          <p:nvSpPr>
            <p:cNvPr id="99345" name="Text Box 15"/>
            <p:cNvSpPr txBox="1">
              <a:spLocks noChangeArrowheads="1"/>
            </p:cNvSpPr>
            <p:nvPr/>
          </p:nvSpPr>
          <p:spPr bwMode="auto">
            <a:xfrm>
              <a:off x="4878" y="1248"/>
              <a:ext cx="27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{}</a:t>
              </a:r>
            </a:p>
          </p:txBody>
        </p:sp>
        <p:sp>
          <p:nvSpPr>
            <p:cNvPr id="99346" name="Text Box 16"/>
            <p:cNvSpPr txBox="1">
              <a:spLocks noChangeArrowheads="1"/>
            </p:cNvSpPr>
            <p:nvPr/>
          </p:nvSpPr>
          <p:spPr bwMode="auto">
            <a:xfrm>
              <a:off x="4866" y="1632"/>
              <a:ext cx="2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f:3</a:t>
              </a:r>
            </a:p>
          </p:txBody>
        </p:sp>
        <p:sp>
          <p:nvSpPr>
            <p:cNvPr id="99347" name="Text Box 17"/>
            <p:cNvSpPr txBox="1">
              <a:spLocks noChangeArrowheads="1"/>
            </p:cNvSpPr>
            <p:nvPr/>
          </p:nvSpPr>
          <p:spPr bwMode="auto">
            <a:xfrm>
              <a:off x="4853" y="1959"/>
              <a:ext cx="3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c:3</a:t>
              </a:r>
            </a:p>
          </p:txBody>
        </p:sp>
        <p:cxnSp>
          <p:nvCxnSpPr>
            <p:cNvPr id="99348" name="AutoShape 18"/>
            <p:cNvCxnSpPr>
              <a:cxnSpLocks noChangeShapeType="1"/>
              <a:stCxn id="99345" idx="2"/>
              <a:endCxn id="99346" idx="0"/>
            </p:cNvCxnSpPr>
            <p:nvPr/>
          </p:nvCxnSpPr>
          <p:spPr bwMode="auto">
            <a:xfrm>
              <a:off x="5013" y="1498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9" name="AutoShape 19"/>
            <p:cNvCxnSpPr>
              <a:cxnSpLocks noChangeShapeType="1"/>
              <a:stCxn id="99346" idx="2"/>
              <a:endCxn id="99347" idx="0"/>
            </p:cNvCxnSpPr>
            <p:nvPr/>
          </p:nvCxnSpPr>
          <p:spPr bwMode="auto">
            <a:xfrm>
              <a:off x="5013" y="1882"/>
              <a:ext cx="0" cy="7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50" name="Text Box 20"/>
            <p:cNvSpPr txBox="1">
              <a:spLocks noChangeArrowheads="1"/>
            </p:cNvSpPr>
            <p:nvPr/>
          </p:nvSpPr>
          <p:spPr bwMode="auto">
            <a:xfrm>
              <a:off x="4393" y="2193"/>
              <a:ext cx="15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>
                  <a:latin typeface="Times New Roman" panose="02020603050405020304" pitchFamily="18" charset="0"/>
                </a:rPr>
                <a:t>am-conditional </a:t>
              </a:r>
              <a:r>
                <a:rPr lang="en-US" altLang="en-US" sz="1800" b="1">
                  <a:latin typeface="Times New Roman" panose="02020603050405020304" pitchFamily="18" charset="0"/>
                </a:rPr>
                <a:t>FP-tree</a:t>
              </a:r>
              <a:endParaRPr lang="en-US" altLang="en-US" sz="1800" b="1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99335" name="Text Box 21"/>
          <p:cNvSpPr txBox="1">
            <a:spLocks noChangeArrowheads="1"/>
          </p:cNvSpPr>
          <p:nvPr/>
        </p:nvSpPr>
        <p:spPr bwMode="auto">
          <a:xfrm>
            <a:off x="2743200" y="3429000"/>
            <a:ext cx="465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Cond. pattern base of “cm”: (f:3)</a:t>
            </a:r>
          </a:p>
        </p:txBody>
      </p:sp>
      <p:sp>
        <p:nvSpPr>
          <p:cNvPr id="99336" name="Text Box 22"/>
          <p:cNvSpPr txBox="1">
            <a:spLocks noChangeArrowheads="1"/>
          </p:cNvSpPr>
          <p:nvPr/>
        </p:nvSpPr>
        <p:spPr bwMode="auto">
          <a:xfrm>
            <a:off x="7551738" y="3200400"/>
            <a:ext cx="428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{}</a:t>
            </a:r>
          </a:p>
        </p:txBody>
      </p:sp>
      <p:sp>
        <p:nvSpPr>
          <p:cNvPr id="99337" name="Text Box 23"/>
          <p:cNvSpPr txBox="1">
            <a:spLocks noChangeArrowheads="1"/>
          </p:cNvSpPr>
          <p:nvPr/>
        </p:nvSpPr>
        <p:spPr bwMode="auto">
          <a:xfrm>
            <a:off x="7532688" y="3810000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f:3</a:t>
            </a:r>
          </a:p>
        </p:txBody>
      </p:sp>
      <p:cxnSp>
        <p:nvCxnSpPr>
          <p:cNvPr id="99338" name="AutoShape 24"/>
          <p:cNvCxnSpPr>
            <a:cxnSpLocks noChangeShapeType="1"/>
            <a:stCxn id="99336" idx="2"/>
            <a:endCxn id="99337" idx="0"/>
          </p:cNvCxnSpPr>
          <p:nvPr/>
        </p:nvCxnSpPr>
        <p:spPr bwMode="auto">
          <a:xfrm>
            <a:off x="7766050" y="3597275"/>
            <a:ext cx="0" cy="2127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339" name="Text Box 25"/>
          <p:cNvSpPr txBox="1">
            <a:spLocks noChangeArrowheads="1"/>
          </p:cNvSpPr>
          <p:nvPr/>
        </p:nvSpPr>
        <p:spPr bwMode="auto">
          <a:xfrm>
            <a:off x="6781800" y="4243388"/>
            <a:ext cx="2400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latin typeface="Times New Roman" panose="02020603050405020304" pitchFamily="18" charset="0"/>
              </a:rPr>
              <a:t>cm-conditional </a:t>
            </a:r>
            <a:r>
              <a:rPr lang="en-US" altLang="en-US" sz="1800" b="1">
                <a:latin typeface="Times New Roman" panose="02020603050405020304" pitchFamily="18" charset="0"/>
              </a:rPr>
              <a:t>FP-tree</a:t>
            </a:r>
            <a:endParaRPr lang="en-US" altLang="en-US" sz="1800" b="1" i="1">
              <a:latin typeface="Times New Roman" panose="02020603050405020304" pitchFamily="18" charset="0"/>
            </a:endParaRPr>
          </a:p>
        </p:txBody>
      </p:sp>
      <p:sp>
        <p:nvSpPr>
          <p:cNvPr id="99340" name="Text Box 26"/>
          <p:cNvSpPr txBox="1">
            <a:spLocks noChangeArrowheads="1"/>
          </p:cNvSpPr>
          <p:nvPr/>
        </p:nvSpPr>
        <p:spPr bwMode="auto">
          <a:xfrm>
            <a:off x="381000" y="5334000"/>
            <a:ext cx="481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Cond. pattern base of “cam”: (f:3)</a:t>
            </a:r>
          </a:p>
        </p:txBody>
      </p:sp>
      <p:sp>
        <p:nvSpPr>
          <p:cNvPr id="99341" name="Text Box 27"/>
          <p:cNvSpPr txBox="1">
            <a:spLocks noChangeArrowheads="1"/>
          </p:cNvSpPr>
          <p:nvPr/>
        </p:nvSpPr>
        <p:spPr bwMode="auto">
          <a:xfrm>
            <a:off x="5646738" y="4876800"/>
            <a:ext cx="428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{}</a:t>
            </a:r>
          </a:p>
        </p:txBody>
      </p:sp>
      <p:sp>
        <p:nvSpPr>
          <p:cNvPr id="99342" name="Text Box 28"/>
          <p:cNvSpPr txBox="1">
            <a:spLocks noChangeArrowheads="1"/>
          </p:cNvSpPr>
          <p:nvPr/>
        </p:nvSpPr>
        <p:spPr bwMode="auto">
          <a:xfrm>
            <a:off x="5627688" y="5486400"/>
            <a:ext cx="465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</a:rPr>
              <a:t>f:3</a:t>
            </a:r>
          </a:p>
        </p:txBody>
      </p:sp>
      <p:cxnSp>
        <p:nvCxnSpPr>
          <p:cNvPr id="99343" name="AutoShape 29"/>
          <p:cNvCxnSpPr>
            <a:cxnSpLocks noChangeShapeType="1"/>
            <a:stCxn id="99341" idx="2"/>
            <a:endCxn id="99342" idx="0"/>
          </p:cNvCxnSpPr>
          <p:nvPr/>
        </p:nvCxnSpPr>
        <p:spPr bwMode="auto">
          <a:xfrm>
            <a:off x="5861050" y="5273675"/>
            <a:ext cx="0" cy="2127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344" name="Text Box 30"/>
          <p:cNvSpPr txBox="1">
            <a:spLocks noChangeArrowheads="1"/>
          </p:cNvSpPr>
          <p:nvPr/>
        </p:nvSpPr>
        <p:spPr bwMode="auto">
          <a:xfrm>
            <a:off x="4876800" y="59197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latin typeface="Times New Roman" panose="02020603050405020304" pitchFamily="18" charset="0"/>
              </a:rPr>
              <a:t>cam-conditional </a:t>
            </a:r>
            <a:r>
              <a:rPr lang="en-US" altLang="en-US" sz="1800" b="1">
                <a:latin typeface="Times New Roman" panose="02020603050405020304" pitchFamily="18" charset="0"/>
              </a:rPr>
              <a:t>FP-tree</a:t>
            </a:r>
            <a:endParaRPr lang="en-US" altLang="en-US" sz="1800" b="1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B77942-245E-4AE3-B288-4B019B3DA63D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200" smtClean="0"/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458200" cy="5286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200" smtClean="0"/>
              <a:t>A Special Case: Single Prefix Path in FP-tree</a:t>
            </a: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447800"/>
            <a:ext cx="7696200" cy="2743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smtClean="0"/>
              <a:t>Suppose a (conditional) FP-tree T has a shared single prefix-path P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smtClean="0"/>
              <a:t>Mining can be decomposed into two parts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smtClean="0"/>
              <a:t>Reduction of the single prefix path into one node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smtClean="0"/>
              <a:t>Concatenation of the mining results of the two parts</a:t>
            </a:r>
          </a:p>
        </p:txBody>
      </p:sp>
      <p:sp>
        <p:nvSpPr>
          <p:cNvPr id="101381" name="Rectangle 4"/>
          <p:cNvSpPr>
            <a:spLocks noChangeArrowheads="1"/>
          </p:cNvSpPr>
          <p:nvPr/>
        </p:nvSpPr>
        <p:spPr bwMode="auto">
          <a:xfrm>
            <a:off x="2438400" y="5486400"/>
            <a:ext cx="496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sym typeface="Wingdings 3" panose="05040102010807070707" pitchFamily="18" charset="2"/>
              </a:rPr>
              <a:t></a:t>
            </a:r>
          </a:p>
        </p:txBody>
      </p:sp>
      <p:grpSp>
        <p:nvGrpSpPr>
          <p:cNvPr id="101382" name="Group 5"/>
          <p:cNvGrpSpPr>
            <a:grpSpLocks/>
          </p:cNvGrpSpPr>
          <p:nvPr/>
        </p:nvGrpSpPr>
        <p:grpSpPr bwMode="auto">
          <a:xfrm>
            <a:off x="381000" y="2819400"/>
            <a:ext cx="2128838" cy="3643313"/>
            <a:chOff x="0" y="1824"/>
            <a:chExt cx="1341" cy="2295"/>
          </a:xfrm>
        </p:grpSpPr>
        <p:grpSp>
          <p:nvGrpSpPr>
            <p:cNvPr id="101407" name="Group 6"/>
            <p:cNvGrpSpPr>
              <a:grpSpLocks/>
            </p:cNvGrpSpPr>
            <p:nvPr/>
          </p:nvGrpSpPr>
          <p:grpSpPr bwMode="auto">
            <a:xfrm>
              <a:off x="240" y="1824"/>
              <a:ext cx="438" cy="1251"/>
              <a:chOff x="144" y="1824"/>
              <a:chExt cx="438" cy="1251"/>
            </a:xfrm>
          </p:grpSpPr>
          <p:sp>
            <p:nvSpPr>
              <p:cNvPr id="101417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4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2</a:t>
                </a:r>
                <a:r>
                  <a:rPr lang="en-US" altLang="en-US" sz="2000" i="1">
                    <a:latin typeface="Times New Roman" panose="02020603050405020304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1418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4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3</a:t>
                </a:r>
                <a:r>
                  <a:rPr lang="en-US" altLang="en-US" sz="2000" i="1">
                    <a:latin typeface="Times New Roman" panose="02020603050405020304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01419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4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1</a:t>
                </a:r>
                <a:r>
                  <a:rPr lang="en-US" altLang="en-US" sz="2000" i="1">
                    <a:latin typeface="Times New Roman" panose="02020603050405020304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1</a:t>
                </a:r>
              </a:p>
            </p:txBody>
          </p:sp>
          <p:grpSp>
            <p:nvGrpSpPr>
              <p:cNvPr id="101420" name="Group 10"/>
              <p:cNvGrpSpPr>
                <a:grpSpLocks/>
              </p:cNvGrpSpPr>
              <p:nvPr/>
            </p:nvGrpSpPr>
            <p:grpSpPr bwMode="auto">
              <a:xfrm>
                <a:off x="155" y="1824"/>
                <a:ext cx="270" cy="1001"/>
                <a:chOff x="2312" y="2456"/>
                <a:chExt cx="290" cy="1047"/>
              </a:xfrm>
            </p:grpSpPr>
            <p:sp>
              <p:nvSpPr>
                <p:cNvPr id="10142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12" y="2456"/>
                  <a:ext cx="290" cy="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Times New Roman" panose="02020603050405020304" pitchFamily="18" charset="0"/>
                    </a:rPr>
                    <a:t>{}</a:t>
                  </a:r>
                </a:p>
              </p:txBody>
            </p:sp>
            <p:cxnSp>
              <p:nvCxnSpPr>
                <p:cNvPr id="101422" name="AutoShape 12"/>
                <p:cNvCxnSpPr>
                  <a:cxnSpLocks noChangeShapeType="1"/>
                  <a:stCxn id="101421" idx="2"/>
                  <a:endCxn id="101419" idx="0"/>
                </p:cNvCxnSpPr>
                <p:nvPr/>
              </p:nvCxnSpPr>
              <p:spPr bwMode="auto">
                <a:xfrm>
                  <a:off x="2447" y="2706"/>
                  <a:ext cx="0" cy="13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423" name="AutoShape 13"/>
                <p:cNvCxnSpPr>
                  <a:cxnSpLocks noChangeShapeType="1"/>
                  <a:stCxn id="101419" idx="2"/>
                  <a:endCxn id="101417" idx="0"/>
                </p:cNvCxnSpPr>
                <p:nvPr/>
              </p:nvCxnSpPr>
              <p:spPr bwMode="auto">
                <a:xfrm>
                  <a:off x="2447" y="3090"/>
                  <a:ext cx="0" cy="7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424" name="AutoShape 14"/>
                <p:cNvCxnSpPr>
                  <a:cxnSpLocks noChangeShapeType="1"/>
                  <a:stCxn id="101417" idx="2"/>
                  <a:endCxn id="101418" idx="0"/>
                </p:cNvCxnSpPr>
                <p:nvPr/>
              </p:nvCxnSpPr>
              <p:spPr bwMode="auto">
                <a:xfrm>
                  <a:off x="2447" y="3417"/>
                  <a:ext cx="0" cy="86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1408" name="Group 15"/>
            <p:cNvGrpSpPr>
              <a:grpSpLocks/>
            </p:cNvGrpSpPr>
            <p:nvPr/>
          </p:nvGrpSpPr>
          <p:grpSpPr bwMode="auto">
            <a:xfrm>
              <a:off x="0" y="3120"/>
              <a:ext cx="1341" cy="999"/>
              <a:chOff x="0" y="3120"/>
              <a:chExt cx="1341" cy="999"/>
            </a:xfrm>
          </p:grpSpPr>
          <p:sp>
            <p:nvSpPr>
              <p:cNvPr id="101409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410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411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4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/>
                  <a:t>b</a:t>
                </a:r>
                <a:r>
                  <a:rPr lang="en-US" altLang="en-US" sz="1800" i="1" baseline="-25000"/>
                  <a:t>1</a:t>
                </a:r>
                <a:r>
                  <a:rPr lang="en-US" altLang="en-US" sz="1800" i="1"/>
                  <a:t>:m</a:t>
                </a:r>
                <a:r>
                  <a:rPr lang="en-US" altLang="en-US" sz="1800" i="1" baseline="-25000"/>
                  <a:t>1</a:t>
                </a:r>
              </a:p>
            </p:txBody>
          </p:sp>
          <p:sp>
            <p:nvSpPr>
              <p:cNvPr id="101412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42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/>
                  <a:t>C</a:t>
                </a:r>
                <a:r>
                  <a:rPr lang="en-US" altLang="en-US" sz="1800" i="1" baseline="-25000"/>
                  <a:t>1</a:t>
                </a:r>
                <a:r>
                  <a:rPr lang="en-US" altLang="en-US" sz="1800" i="1"/>
                  <a:t>:k</a:t>
                </a:r>
                <a:r>
                  <a:rPr lang="en-US" altLang="en-US" sz="1800" i="1" baseline="-25000"/>
                  <a:t>1</a:t>
                </a:r>
              </a:p>
            </p:txBody>
          </p:sp>
          <p:sp>
            <p:nvSpPr>
              <p:cNvPr id="101413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414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415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42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/>
                  <a:t>C</a:t>
                </a:r>
                <a:r>
                  <a:rPr lang="en-US" altLang="en-US" sz="1800" i="1" baseline="-25000"/>
                  <a:t>2</a:t>
                </a:r>
                <a:r>
                  <a:rPr lang="en-US" altLang="en-US" sz="1800" i="1"/>
                  <a:t>:k</a:t>
                </a:r>
                <a:r>
                  <a:rPr lang="en-US" altLang="en-US" sz="1800" i="1" baseline="-25000"/>
                  <a:t>2</a:t>
                </a:r>
              </a:p>
            </p:txBody>
          </p:sp>
          <p:sp>
            <p:nvSpPr>
              <p:cNvPr id="101416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42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/>
                  <a:t>C</a:t>
                </a:r>
                <a:r>
                  <a:rPr lang="en-US" altLang="en-US" sz="1800" i="1" baseline="-25000"/>
                  <a:t>3</a:t>
                </a:r>
                <a:r>
                  <a:rPr lang="en-US" altLang="en-US" sz="1800" i="1"/>
                  <a:t>:k</a:t>
                </a:r>
                <a:r>
                  <a:rPr lang="en-US" altLang="en-US" sz="1800" i="1" baseline="-25000"/>
                  <a:t>3</a:t>
                </a:r>
              </a:p>
            </p:txBody>
          </p:sp>
        </p:grpSp>
      </p:grpSp>
      <p:grpSp>
        <p:nvGrpSpPr>
          <p:cNvPr id="101383" name="Group 24"/>
          <p:cNvGrpSpPr>
            <a:grpSpLocks/>
          </p:cNvGrpSpPr>
          <p:nvPr/>
        </p:nvGrpSpPr>
        <p:grpSpPr bwMode="auto">
          <a:xfrm>
            <a:off x="6172200" y="4572000"/>
            <a:ext cx="2128838" cy="2043113"/>
            <a:chOff x="2304" y="2880"/>
            <a:chExt cx="1341" cy="1287"/>
          </a:xfrm>
        </p:grpSpPr>
        <p:grpSp>
          <p:nvGrpSpPr>
            <p:cNvPr id="101397" name="Group 25"/>
            <p:cNvGrpSpPr>
              <a:grpSpLocks/>
            </p:cNvGrpSpPr>
            <p:nvPr/>
          </p:nvGrpSpPr>
          <p:grpSpPr bwMode="auto">
            <a:xfrm>
              <a:off x="2304" y="3168"/>
              <a:ext cx="1341" cy="999"/>
              <a:chOff x="0" y="3120"/>
              <a:chExt cx="1341" cy="999"/>
            </a:xfrm>
          </p:grpSpPr>
          <p:sp>
            <p:nvSpPr>
              <p:cNvPr id="101399" name="Line 2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400" name="Line 2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401" name="Text Box 2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4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/>
                  <a:t>b</a:t>
                </a:r>
                <a:r>
                  <a:rPr lang="en-US" altLang="en-US" sz="1800" i="1" baseline="-25000"/>
                  <a:t>1</a:t>
                </a:r>
                <a:r>
                  <a:rPr lang="en-US" altLang="en-US" sz="1800" i="1"/>
                  <a:t>:m</a:t>
                </a:r>
                <a:r>
                  <a:rPr lang="en-US" altLang="en-US" sz="1800" i="1" baseline="-25000"/>
                  <a:t>1</a:t>
                </a:r>
              </a:p>
            </p:txBody>
          </p:sp>
          <p:sp>
            <p:nvSpPr>
              <p:cNvPr id="101402" name="Text Box 2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42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/>
                  <a:t>C</a:t>
                </a:r>
                <a:r>
                  <a:rPr lang="en-US" altLang="en-US" sz="1800" i="1" baseline="-25000"/>
                  <a:t>1</a:t>
                </a:r>
                <a:r>
                  <a:rPr lang="en-US" altLang="en-US" sz="1800" i="1"/>
                  <a:t>:k</a:t>
                </a:r>
                <a:r>
                  <a:rPr lang="en-US" altLang="en-US" sz="1800" i="1" baseline="-25000"/>
                  <a:t>1</a:t>
                </a:r>
              </a:p>
            </p:txBody>
          </p:sp>
          <p:sp>
            <p:nvSpPr>
              <p:cNvPr id="101403" name="Line 3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404" name="Line 3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1405" name="Rectangle 3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42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/>
                  <a:t>C</a:t>
                </a:r>
                <a:r>
                  <a:rPr lang="en-US" altLang="en-US" sz="1800" i="1" baseline="-25000"/>
                  <a:t>2</a:t>
                </a:r>
                <a:r>
                  <a:rPr lang="en-US" altLang="en-US" sz="1800" i="1"/>
                  <a:t>:k</a:t>
                </a:r>
                <a:r>
                  <a:rPr lang="en-US" altLang="en-US" sz="1800" i="1" baseline="-25000"/>
                  <a:t>2</a:t>
                </a:r>
              </a:p>
            </p:txBody>
          </p:sp>
          <p:sp>
            <p:nvSpPr>
              <p:cNvPr id="101406" name="Rectangle 3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42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/>
                  <a:t>C</a:t>
                </a:r>
                <a:r>
                  <a:rPr lang="en-US" altLang="en-US" sz="1800" i="1" baseline="-25000"/>
                  <a:t>3</a:t>
                </a:r>
                <a:r>
                  <a:rPr lang="en-US" altLang="en-US" sz="1800" i="1"/>
                  <a:t>:k</a:t>
                </a:r>
                <a:r>
                  <a:rPr lang="en-US" altLang="en-US" sz="1800" i="1" baseline="-25000"/>
                  <a:t>3</a:t>
                </a:r>
              </a:p>
            </p:txBody>
          </p:sp>
        </p:grpSp>
        <p:sp>
          <p:nvSpPr>
            <p:cNvPr id="101398" name="Text Box 34"/>
            <p:cNvSpPr txBox="1">
              <a:spLocks noChangeArrowheads="1"/>
            </p:cNvSpPr>
            <p:nvPr/>
          </p:nvSpPr>
          <p:spPr bwMode="auto">
            <a:xfrm>
              <a:off x="2640" y="2880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/>
                <a:t>r</a:t>
              </a:r>
              <a:r>
                <a:rPr lang="en-US" altLang="en-US" sz="1800" i="1" baseline="-25000"/>
                <a:t>1</a:t>
              </a:r>
            </a:p>
          </p:txBody>
        </p:sp>
      </p:grpSp>
      <p:sp>
        <p:nvSpPr>
          <p:cNvPr id="101384" name="Rectangle 35"/>
          <p:cNvSpPr>
            <a:spLocks noChangeArrowheads="1"/>
          </p:cNvSpPr>
          <p:nvPr/>
        </p:nvSpPr>
        <p:spPr bwMode="auto">
          <a:xfrm>
            <a:off x="5410200" y="5334000"/>
            <a:ext cx="444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600" b="1">
                <a:latin typeface="Times New Roman" panose="02020603050405020304" pitchFamily="18" charset="0"/>
                <a:sym typeface="Wingdings 3" panose="05040102010807070707" pitchFamily="18" charset="2"/>
              </a:rPr>
              <a:t>+</a:t>
            </a:r>
          </a:p>
        </p:txBody>
      </p:sp>
      <p:grpSp>
        <p:nvGrpSpPr>
          <p:cNvPr id="101385" name="Group 36"/>
          <p:cNvGrpSpPr>
            <a:grpSpLocks/>
          </p:cNvGrpSpPr>
          <p:nvPr/>
        </p:nvGrpSpPr>
        <p:grpSpPr bwMode="auto">
          <a:xfrm>
            <a:off x="3352800" y="4648200"/>
            <a:ext cx="1609725" cy="1985963"/>
            <a:chOff x="2112" y="2928"/>
            <a:chExt cx="1014" cy="1251"/>
          </a:xfrm>
        </p:grpSpPr>
        <p:grpSp>
          <p:nvGrpSpPr>
            <p:cNvPr id="101386" name="Group 37"/>
            <p:cNvGrpSpPr>
              <a:grpSpLocks/>
            </p:cNvGrpSpPr>
            <p:nvPr/>
          </p:nvGrpSpPr>
          <p:grpSpPr bwMode="auto">
            <a:xfrm>
              <a:off x="2688" y="2928"/>
              <a:ext cx="438" cy="1251"/>
              <a:chOff x="144" y="1824"/>
              <a:chExt cx="438" cy="1251"/>
            </a:xfrm>
          </p:grpSpPr>
          <p:sp>
            <p:nvSpPr>
              <p:cNvPr id="101389" name="Text Box 38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4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2</a:t>
                </a:r>
                <a:r>
                  <a:rPr lang="en-US" altLang="en-US" sz="2000" i="1">
                    <a:latin typeface="Times New Roman" panose="02020603050405020304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1390" name="Text Box 39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4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3</a:t>
                </a:r>
                <a:r>
                  <a:rPr lang="en-US" altLang="en-US" sz="2000" i="1">
                    <a:latin typeface="Times New Roman" panose="02020603050405020304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01391" name="Text Box 40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4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anose="02020603050405020304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1</a:t>
                </a:r>
                <a:r>
                  <a:rPr lang="en-US" altLang="en-US" sz="2000" i="1">
                    <a:latin typeface="Times New Roman" panose="02020603050405020304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anose="02020603050405020304" pitchFamily="18" charset="0"/>
                  </a:rPr>
                  <a:t>1</a:t>
                </a:r>
              </a:p>
            </p:txBody>
          </p:sp>
          <p:grpSp>
            <p:nvGrpSpPr>
              <p:cNvPr id="101392" name="Group 41"/>
              <p:cNvGrpSpPr>
                <a:grpSpLocks/>
              </p:cNvGrpSpPr>
              <p:nvPr/>
            </p:nvGrpSpPr>
            <p:grpSpPr bwMode="auto">
              <a:xfrm>
                <a:off x="155" y="1824"/>
                <a:ext cx="270" cy="1001"/>
                <a:chOff x="2312" y="2456"/>
                <a:chExt cx="290" cy="1047"/>
              </a:xfrm>
            </p:grpSpPr>
            <p:sp>
              <p:nvSpPr>
                <p:cNvPr id="101393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312" y="2456"/>
                  <a:ext cx="290" cy="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Times New Roman" panose="02020603050405020304" pitchFamily="18" charset="0"/>
                    </a:rPr>
                    <a:t>{}</a:t>
                  </a:r>
                </a:p>
              </p:txBody>
            </p:sp>
            <p:cxnSp>
              <p:nvCxnSpPr>
                <p:cNvPr id="101394" name="AutoShape 43"/>
                <p:cNvCxnSpPr>
                  <a:cxnSpLocks noChangeShapeType="1"/>
                  <a:stCxn id="101393" idx="2"/>
                  <a:endCxn id="101391" idx="0"/>
                </p:cNvCxnSpPr>
                <p:nvPr/>
              </p:nvCxnSpPr>
              <p:spPr bwMode="auto">
                <a:xfrm>
                  <a:off x="2447" y="2706"/>
                  <a:ext cx="0" cy="13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395" name="AutoShape 44"/>
                <p:cNvCxnSpPr>
                  <a:cxnSpLocks noChangeShapeType="1"/>
                  <a:stCxn id="101391" idx="2"/>
                  <a:endCxn id="101389" idx="0"/>
                </p:cNvCxnSpPr>
                <p:nvPr/>
              </p:nvCxnSpPr>
              <p:spPr bwMode="auto">
                <a:xfrm>
                  <a:off x="2447" y="3090"/>
                  <a:ext cx="0" cy="7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396" name="AutoShape 45"/>
                <p:cNvCxnSpPr>
                  <a:cxnSpLocks noChangeShapeType="1"/>
                  <a:stCxn id="101389" idx="2"/>
                  <a:endCxn id="101390" idx="0"/>
                </p:cNvCxnSpPr>
                <p:nvPr/>
              </p:nvCxnSpPr>
              <p:spPr bwMode="auto">
                <a:xfrm>
                  <a:off x="2447" y="3417"/>
                  <a:ext cx="0" cy="86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101387" name="Text Box 46"/>
            <p:cNvSpPr txBox="1">
              <a:spLocks noChangeArrowheads="1"/>
            </p:cNvSpPr>
            <p:nvPr/>
          </p:nvSpPr>
          <p:spPr bwMode="auto">
            <a:xfrm>
              <a:off x="2112" y="3408"/>
              <a:ext cx="23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/>
                <a:t>r</a:t>
              </a:r>
              <a:r>
                <a:rPr lang="en-US" altLang="en-US" sz="2000" i="1" baseline="-25000"/>
                <a:t>1</a:t>
              </a:r>
            </a:p>
          </p:txBody>
        </p:sp>
        <p:sp>
          <p:nvSpPr>
            <p:cNvPr id="101388" name="Rectangle 47"/>
            <p:cNvSpPr>
              <a:spLocks noChangeArrowheads="1"/>
            </p:cNvSpPr>
            <p:nvPr/>
          </p:nvSpPr>
          <p:spPr bwMode="auto">
            <a:xfrm>
              <a:off x="2352" y="3408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b="1">
                  <a:latin typeface="Times New Roman" panose="02020603050405020304" pitchFamily="18" charset="0"/>
                  <a:sym typeface="Wingdings 3" panose="05040102010807070707" pitchFamily="18" charset="2"/>
                </a:rPr>
                <a:t>=</a:t>
              </a:r>
            </a:p>
          </p:txBody>
        </p:sp>
      </p:grpSp>
    </p:spTree>
  </p:cSld>
  <p:clrMapOvr>
    <a:masterClrMapping/>
  </p:clrMapOvr>
  <p:transition spd="med"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AF88B6-E9CB-4B14-91BE-E3C20AEA6130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200" smtClean="0"/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8" y="422275"/>
            <a:ext cx="7989887" cy="568325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Benefits of the FP-tree Structure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5029200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smtClean="0"/>
              <a:t>Completeness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Preserve complete information for frequent pattern mining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Never break a long pattern of any transaction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smtClean="0"/>
              <a:t>Compactness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Reduce irrelevant info—infrequent items are gone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Items in frequency descending order: the more frequently occurring, the more likely to be shared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smtClean="0"/>
              <a:t>Never be larger than the original database (not count node-links and the </a:t>
            </a:r>
            <a:r>
              <a:rPr lang="en-US" altLang="en-US" sz="2400" i="1" smtClean="0"/>
              <a:t>count</a:t>
            </a:r>
            <a:r>
              <a:rPr lang="en-US" altLang="en-US" sz="2400" smtClean="0"/>
              <a:t> field)</a:t>
            </a:r>
          </a:p>
        </p:txBody>
      </p:sp>
    </p:spTree>
  </p:cSld>
  <p:clrMapOvr>
    <a:masterClrMapping/>
  </p:clrMapOvr>
  <p:transition spd="med">
    <p:zo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B0FE42-B929-4C5F-A9A8-82B8E8FB7547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200" smtClean="0"/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7620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The Frequent Pattern Growth Mining Method</a:t>
            </a:r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458200" cy="52832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Idea: Frequent pattern growth</a:t>
            </a:r>
          </a:p>
          <a:p>
            <a:pPr lvl="1" eaLnBrk="1" hangingPunct="1"/>
            <a:r>
              <a:rPr lang="en-US" altLang="en-US" sz="2400" smtClean="0"/>
              <a:t>Recursively grow frequent patterns by pattern and database partition</a:t>
            </a:r>
          </a:p>
          <a:p>
            <a:pPr eaLnBrk="1" hangingPunct="1"/>
            <a:r>
              <a:rPr lang="en-US" altLang="en-US" sz="2400" smtClean="0"/>
              <a:t>Method </a:t>
            </a:r>
          </a:p>
          <a:p>
            <a:pPr lvl="1" eaLnBrk="1" hangingPunct="1"/>
            <a:r>
              <a:rPr lang="en-US" altLang="en-US" sz="2400" smtClean="0"/>
              <a:t>For each frequent item, construct its conditional pattern-base, and then its conditional FP-tree</a:t>
            </a:r>
          </a:p>
          <a:p>
            <a:pPr lvl="1" eaLnBrk="1" hangingPunct="1"/>
            <a:r>
              <a:rPr lang="en-US" altLang="en-US" sz="2400" smtClean="0"/>
              <a:t>Repeat the process on each newly created conditional FP-tree </a:t>
            </a:r>
          </a:p>
          <a:p>
            <a:pPr lvl="1" eaLnBrk="1" hangingPunct="1"/>
            <a:r>
              <a:rPr lang="en-US" altLang="en-US" sz="2400" smtClean="0"/>
              <a:t>Until the resulting FP-tree is empty, or it contains only one path—single path will generate all the combinations of its sub-paths, each of which is a frequent pattern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F5C50F-29A4-419C-8E70-4E789C3EEC0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200" smtClean="0"/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82000" cy="601663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smtClean="0"/>
              <a:t>Scaling FP-growth by Database Projection</a:t>
            </a:r>
            <a:endParaRPr lang="en-US" altLang="en-US" sz="3200" b="1" smtClean="0"/>
          </a:p>
        </p:txBody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458200" cy="51054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en-US" sz="2000" smtClean="0"/>
              <a:t>What about if FP-tree cannot fit in memory?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smtClean="0"/>
              <a:t>DB projection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smtClean="0"/>
              <a:t>First partition a database into a set of projected DBs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smtClean="0"/>
              <a:t>Then construct and mine FP-tree for each projected DB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smtClean="0">
                <a:solidFill>
                  <a:schemeClr val="hlink"/>
                </a:solidFill>
              </a:rPr>
              <a:t>Parallel projection</a:t>
            </a:r>
            <a:r>
              <a:rPr lang="en-US" altLang="en-US" sz="2000" smtClean="0"/>
              <a:t> vs. </a:t>
            </a:r>
            <a:r>
              <a:rPr lang="en-US" altLang="en-US" sz="2000" smtClean="0">
                <a:solidFill>
                  <a:schemeClr val="hlink"/>
                </a:solidFill>
              </a:rPr>
              <a:t>partition projection</a:t>
            </a:r>
            <a:r>
              <a:rPr lang="en-US" altLang="en-US" sz="2000" smtClean="0"/>
              <a:t>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smtClean="0"/>
              <a:t>Parallel projection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000" smtClean="0"/>
              <a:t>Project the DB in parallel for each frequent item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000" smtClean="0"/>
              <a:t>Parallel projection is space costly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000" smtClean="0"/>
              <a:t>All the partitions can be processed in parallel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smtClean="0"/>
              <a:t>Partition projection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000" smtClean="0"/>
              <a:t>Partition the DB based on the ordered frequent items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000" smtClean="0"/>
              <a:t>Passing the unprocessed parts to the subsequent partitions</a:t>
            </a:r>
          </a:p>
        </p:txBody>
      </p:sp>
    </p:spTree>
  </p:cSld>
  <p:clrMapOvr>
    <a:masterClrMapping/>
  </p:clrMapOvr>
  <p:transition spd="med">
    <p:zo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A63713-77CD-4473-BC3F-44F0BD81641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200" smtClean="0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7200"/>
            <a:ext cx="7856538" cy="609600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smtClean="0"/>
              <a:t>Partition-Based Projection</a:t>
            </a:r>
          </a:p>
        </p:txBody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52600"/>
            <a:ext cx="4114800" cy="1371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en-US" sz="2000" smtClean="0">
                <a:solidFill>
                  <a:schemeClr val="hlink"/>
                </a:solidFill>
              </a:rPr>
              <a:t>Parallel projection </a:t>
            </a:r>
            <a:r>
              <a:rPr lang="en-US" altLang="en-US" sz="2000" smtClean="0"/>
              <a:t>needs a lot of disk space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smtClean="0">
                <a:solidFill>
                  <a:schemeClr val="hlink"/>
                </a:solidFill>
              </a:rPr>
              <a:t>Partition projection </a:t>
            </a:r>
            <a:r>
              <a:rPr lang="en-US" altLang="en-US" sz="2000" smtClean="0"/>
              <a:t>saves it</a:t>
            </a:r>
          </a:p>
        </p:txBody>
      </p:sp>
      <p:grpSp>
        <p:nvGrpSpPr>
          <p:cNvPr id="109573" name="Group 4"/>
          <p:cNvGrpSpPr>
            <a:grpSpLocks/>
          </p:cNvGrpSpPr>
          <p:nvPr/>
        </p:nvGrpSpPr>
        <p:grpSpPr bwMode="auto">
          <a:xfrm>
            <a:off x="762000" y="1905000"/>
            <a:ext cx="8134350" cy="4641850"/>
            <a:chOff x="480" y="1200"/>
            <a:chExt cx="5124" cy="2924"/>
          </a:xfrm>
        </p:grpSpPr>
        <p:sp>
          <p:nvSpPr>
            <p:cNvPr id="109574" name="Text Box 5"/>
            <p:cNvSpPr txBox="1">
              <a:spLocks noChangeArrowheads="1"/>
            </p:cNvSpPr>
            <p:nvPr/>
          </p:nvSpPr>
          <p:spPr bwMode="auto">
            <a:xfrm>
              <a:off x="2719" y="1200"/>
              <a:ext cx="716" cy="9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i="1" u="sng"/>
                <a:t>Tran.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fcamp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fcabm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cbp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fcamp</a:t>
              </a:r>
            </a:p>
          </p:txBody>
        </p:sp>
        <p:sp>
          <p:nvSpPr>
            <p:cNvPr id="109575" name="Text Box 6"/>
            <p:cNvSpPr txBox="1">
              <a:spLocks noChangeArrowheads="1"/>
            </p:cNvSpPr>
            <p:nvPr/>
          </p:nvSpPr>
          <p:spPr bwMode="auto">
            <a:xfrm>
              <a:off x="480" y="2374"/>
              <a:ext cx="861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u="sng"/>
                <a:t>p-proj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fcam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cb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fcam</a:t>
              </a:r>
            </a:p>
          </p:txBody>
        </p:sp>
        <p:sp>
          <p:nvSpPr>
            <p:cNvPr id="109576" name="Text Box 7"/>
            <p:cNvSpPr txBox="1">
              <a:spLocks noChangeArrowheads="1"/>
            </p:cNvSpPr>
            <p:nvPr/>
          </p:nvSpPr>
          <p:spPr bwMode="auto">
            <a:xfrm>
              <a:off x="1331" y="2374"/>
              <a:ext cx="906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u="sng"/>
                <a:t>m-proj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fcab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</a:rPr>
                <a:t>fca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</a:rPr>
                <a:t>fca</a:t>
              </a:r>
            </a:p>
          </p:txBody>
        </p:sp>
        <p:sp>
          <p:nvSpPr>
            <p:cNvPr id="109577" name="Text Box 8"/>
            <p:cNvSpPr txBox="1">
              <a:spLocks noChangeArrowheads="1"/>
            </p:cNvSpPr>
            <p:nvPr/>
          </p:nvSpPr>
          <p:spPr bwMode="auto">
            <a:xfrm>
              <a:off x="2226" y="2374"/>
              <a:ext cx="861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u="sng"/>
                <a:t>b-proj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</a:rPr>
                <a:t>cb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…</a:t>
              </a:r>
            </a:p>
          </p:txBody>
        </p:sp>
        <p:sp>
          <p:nvSpPr>
            <p:cNvPr id="109578" name="Text Box 9"/>
            <p:cNvSpPr txBox="1">
              <a:spLocks noChangeArrowheads="1"/>
            </p:cNvSpPr>
            <p:nvPr/>
          </p:nvSpPr>
          <p:spPr bwMode="auto">
            <a:xfrm>
              <a:off x="3077" y="2374"/>
              <a:ext cx="813" cy="5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u="sng"/>
                <a:t>a-proj DB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</a:rPr>
                <a:t>fc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…</a:t>
              </a:r>
            </a:p>
          </p:txBody>
        </p:sp>
        <p:sp>
          <p:nvSpPr>
            <p:cNvPr id="109579" name="Text Box 10"/>
            <p:cNvSpPr txBox="1">
              <a:spLocks noChangeArrowheads="1"/>
            </p:cNvSpPr>
            <p:nvPr/>
          </p:nvSpPr>
          <p:spPr bwMode="auto">
            <a:xfrm>
              <a:off x="3928" y="2374"/>
              <a:ext cx="804" cy="5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u="sng"/>
                <a:t>c-proj DB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</a:rPr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…</a:t>
              </a:r>
            </a:p>
          </p:txBody>
        </p:sp>
        <p:sp>
          <p:nvSpPr>
            <p:cNvPr id="109580" name="Text Box 11"/>
            <p:cNvSpPr txBox="1">
              <a:spLocks noChangeArrowheads="1"/>
            </p:cNvSpPr>
            <p:nvPr/>
          </p:nvSpPr>
          <p:spPr bwMode="auto">
            <a:xfrm>
              <a:off x="4779" y="2374"/>
              <a:ext cx="825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u="sng"/>
                <a:t>f-proj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…</a:t>
              </a:r>
            </a:p>
          </p:txBody>
        </p:sp>
        <p:sp>
          <p:nvSpPr>
            <p:cNvPr id="109581" name="Freeform 12"/>
            <p:cNvSpPr>
              <a:spLocks/>
            </p:cNvSpPr>
            <p:nvPr/>
          </p:nvSpPr>
          <p:spPr bwMode="auto">
            <a:xfrm>
              <a:off x="838" y="2646"/>
              <a:ext cx="538" cy="180"/>
            </a:xfrm>
            <a:custGeom>
              <a:avLst/>
              <a:gdLst>
                <a:gd name="T0" fmla="*/ 0 w 576"/>
                <a:gd name="T1" fmla="*/ 0 h 240"/>
                <a:gd name="T2" fmla="*/ 119 w 576"/>
                <a:gd name="T3" fmla="*/ 26 h 240"/>
                <a:gd name="T4" fmla="*/ 358 w 576"/>
                <a:gd name="T5" fmla="*/ 32 h 240"/>
                <a:gd name="T6" fmla="*/ 0 60000 65536"/>
                <a:gd name="T7" fmla="*/ 0 60000 65536"/>
                <a:gd name="T8" fmla="*/ 0 60000 65536"/>
                <a:gd name="T9" fmla="*/ 0 w 576"/>
                <a:gd name="T10" fmla="*/ 0 h 240"/>
                <a:gd name="T11" fmla="*/ 576 w 57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240">
                  <a:moveTo>
                    <a:pt x="0" y="0"/>
                  </a:moveTo>
                  <a:cubicBezTo>
                    <a:pt x="48" y="76"/>
                    <a:pt x="96" y="152"/>
                    <a:pt x="192" y="192"/>
                  </a:cubicBezTo>
                  <a:cubicBezTo>
                    <a:pt x="288" y="232"/>
                    <a:pt x="432" y="236"/>
                    <a:pt x="576" y="240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2" name="Freeform 13"/>
            <p:cNvSpPr>
              <a:spLocks/>
            </p:cNvSpPr>
            <p:nvPr/>
          </p:nvSpPr>
          <p:spPr bwMode="auto">
            <a:xfrm>
              <a:off x="1599" y="2691"/>
              <a:ext cx="1523" cy="414"/>
            </a:xfrm>
            <a:custGeom>
              <a:avLst/>
              <a:gdLst>
                <a:gd name="T0" fmla="*/ 0 w 1632"/>
                <a:gd name="T1" fmla="*/ 93 h 440"/>
                <a:gd name="T2" fmla="*/ 237 w 1632"/>
                <a:gd name="T3" fmla="*/ 218 h 440"/>
                <a:gd name="T4" fmla="*/ 680 w 1632"/>
                <a:gd name="T5" fmla="*/ 250 h 440"/>
                <a:gd name="T6" fmla="*/ 1005 w 1632"/>
                <a:gd name="T7" fmla="*/ 0 h 4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2"/>
                <a:gd name="T13" fmla="*/ 0 h 440"/>
                <a:gd name="T14" fmla="*/ 1632 w 1632"/>
                <a:gd name="T15" fmla="*/ 440 h 4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2" h="440">
                  <a:moveTo>
                    <a:pt x="0" y="144"/>
                  </a:moveTo>
                  <a:cubicBezTo>
                    <a:pt x="100" y="220"/>
                    <a:pt x="200" y="296"/>
                    <a:pt x="384" y="336"/>
                  </a:cubicBezTo>
                  <a:cubicBezTo>
                    <a:pt x="568" y="376"/>
                    <a:pt x="896" y="440"/>
                    <a:pt x="1104" y="384"/>
                  </a:cubicBezTo>
                  <a:cubicBezTo>
                    <a:pt x="1312" y="328"/>
                    <a:pt x="1472" y="164"/>
                    <a:pt x="1632" y="0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3" name="Freeform 14"/>
            <p:cNvSpPr>
              <a:spLocks/>
            </p:cNvSpPr>
            <p:nvPr/>
          </p:nvSpPr>
          <p:spPr bwMode="auto">
            <a:xfrm>
              <a:off x="3256" y="2646"/>
              <a:ext cx="716" cy="52"/>
            </a:xfrm>
            <a:custGeom>
              <a:avLst/>
              <a:gdLst>
                <a:gd name="T0" fmla="*/ 0 w 672"/>
                <a:gd name="T1" fmla="*/ 0 h 104"/>
                <a:gd name="T2" fmla="*/ 599 w 672"/>
                <a:gd name="T3" fmla="*/ 1 h 104"/>
                <a:gd name="T4" fmla="*/ 1047 w 672"/>
                <a:gd name="T5" fmla="*/ 1 h 104"/>
                <a:gd name="T6" fmla="*/ 0 60000 65536"/>
                <a:gd name="T7" fmla="*/ 0 60000 65536"/>
                <a:gd name="T8" fmla="*/ 0 60000 65536"/>
                <a:gd name="T9" fmla="*/ 0 w 672"/>
                <a:gd name="T10" fmla="*/ 0 h 104"/>
                <a:gd name="T11" fmla="*/ 672 w 67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04">
                  <a:moveTo>
                    <a:pt x="0" y="0"/>
                  </a:moveTo>
                  <a:cubicBezTo>
                    <a:pt x="136" y="44"/>
                    <a:pt x="272" y="88"/>
                    <a:pt x="384" y="96"/>
                  </a:cubicBezTo>
                  <a:cubicBezTo>
                    <a:pt x="496" y="104"/>
                    <a:pt x="584" y="76"/>
                    <a:pt x="672" y="48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4" name="Line 15"/>
            <p:cNvSpPr>
              <a:spLocks noChangeShapeType="1"/>
            </p:cNvSpPr>
            <p:nvPr/>
          </p:nvSpPr>
          <p:spPr bwMode="auto">
            <a:xfrm flipH="1">
              <a:off x="883" y="2149"/>
              <a:ext cx="2149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5" name="Line 16"/>
            <p:cNvSpPr>
              <a:spLocks noChangeShapeType="1"/>
            </p:cNvSpPr>
            <p:nvPr/>
          </p:nvSpPr>
          <p:spPr bwMode="auto">
            <a:xfrm flipH="1">
              <a:off x="1734" y="2149"/>
              <a:ext cx="1298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6" name="Line 17"/>
            <p:cNvSpPr>
              <a:spLocks noChangeShapeType="1"/>
            </p:cNvSpPr>
            <p:nvPr/>
          </p:nvSpPr>
          <p:spPr bwMode="auto">
            <a:xfrm flipH="1">
              <a:off x="2629" y="2149"/>
              <a:ext cx="403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7" name="Line 18"/>
            <p:cNvSpPr>
              <a:spLocks noChangeShapeType="1"/>
            </p:cNvSpPr>
            <p:nvPr/>
          </p:nvSpPr>
          <p:spPr bwMode="auto">
            <a:xfrm>
              <a:off x="3032" y="2149"/>
              <a:ext cx="448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8" name="Line 19"/>
            <p:cNvSpPr>
              <a:spLocks noChangeShapeType="1"/>
            </p:cNvSpPr>
            <p:nvPr/>
          </p:nvSpPr>
          <p:spPr bwMode="auto">
            <a:xfrm>
              <a:off x="3032" y="2149"/>
              <a:ext cx="1299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9" name="Line 20"/>
            <p:cNvSpPr>
              <a:spLocks noChangeShapeType="1"/>
            </p:cNvSpPr>
            <p:nvPr/>
          </p:nvSpPr>
          <p:spPr bwMode="auto">
            <a:xfrm>
              <a:off x="3032" y="2149"/>
              <a:ext cx="2194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90" name="Text Box 21"/>
            <p:cNvSpPr txBox="1">
              <a:spLocks noChangeArrowheads="1"/>
            </p:cNvSpPr>
            <p:nvPr/>
          </p:nvSpPr>
          <p:spPr bwMode="auto">
            <a:xfrm>
              <a:off x="1286" y="3368"/>
              <a:ext cx="992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u="sng"/>
                <a:t>am-proj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fc</a:t>
              </a:r>
            </a:p>
          </p:txBody>
        </p:sp>
        <p:sp>
          <p:nvSpPr>
            <p:cNvPr id="109591" name="Freeform 22"/>
            <p:cNvSpPr>
              <a:spLocks/>
            </p:cNvSpPr>
            <p:nvPr/>
          </p:nvSpPr>
          <p:spPr bwMode="auto">
            <a:xfrm>
              <a:off x="838" y="3007"/>
              <a:ext cx="538" cy="53"/>
            </a:xfrm>
            <a:custGeom>
              <a:avLst/>
              <a:gdLst>
                <a:gd name="T0" fmla="*/ 0 w 576"/>
                <a:gd name="T1" fmla="*/ 0 h 56"/>
                <a:gd name="T2" fmla="*/ 119 w 576"/>
                <a:gd name="T3" fmla="*/ 33 h 56"/>
                <a:gd name="T4" fmla="*/ 267 w 576"/>
                <a:gd name="T5" fmla="*/ 33 h 56"/>
                <a:gd name="T6" fmla="*/ 358 w 576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56"/>
                <a:gd name="T14" fmla="*/ 576 w 576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56">
                  <a:moveTo>
                    <a:pt x="0" y="0"/>
                  </a:moveTo>
                  <a:cubicBezTo>
                    <a:pt x="60" y="20"/>
                    <a:pt x="120" y="40"/>
                    <a:pt x="192" y="48"/>
                  </a:cubicBezTo>
                  <a:cubicBezTo>
                    <a:pt x="264" y="56"/>
                    <a:pt x="368" y="56"/>
                    <a:pt x="432" y="48"/>
                  </a:cubicBezTo>
                  <a:cubicBezTo>
                    <a:pt x="496" y="40"/>
                    <a:pt x="536" y="20"/>
                    <a:pt x="576" y="0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92" name="Line 23"/>
            <p:cNvSpPr>
              <a:spLocks noChangeShapeType="1"/>
            </p:cNvSpPr>
            <p:nvPr/>
          </p:nvSpPr>
          <p:spPr bwMode="auto">
            <a:xfrm>
              <a:off x="1778" y="3097"/>
              <a:ext cx="0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93" name="Freeform 24"/>
            <p:cNvSpPr>
              <a:spLocks/>
            </p:cNvSpPr>
            <p:nvPr/>
          </p:nvSpPr>
          <p:spPr bwMode="auto">
            <a:xfrm>
              <a:off x="1017" y="3007"/>
              <a:ext cx="761" cy="632"/>
            </a:xfrm>
            <a:custGeom>
              <a:avLst/>
              <a:gdLst>
                <a:gd name="T0" fmla="*/ 517 w 776"/>
                <a:gd name="T1" fmla="*/ 0 h 672"/>
                <a:gd name="T2" fmla="*/ 600 w 776"/>
                <a:gd name="T3" fmla="*/ 125 h 672"/>
                <a:gd name="T4" fmla="*/ 57 w 776"/>
                <a:gd name="T5" fmla="*/ 281 h 672"/>
                <a:gd name="T6" fmla="*/ 265 w 776"/>
                <a:gd name="T7" fmla="*/ 438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6"/>
                <a:gd name="T13" fmla="*/ 0 h 672"/>
                <a:gd name="T14" fmla="*/ 776 w 77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6" h="672">
                  <a:moveTo>
                    <a:pt x="592" y="0"/>
                  </a:moveTo>
                  <a:cubicBezTo>
                    <a:pt x="684" y="60"/>
                    <a:pt x="776" y="120"/>
                    <a:pt x="688" y="192"/>
                  </a:cubicBezTo>
                  <a:cubicBezTo>
                    <a:pt x="600" y="264"/>
                    <a:pt x="128" y="352"/>
                    <a:pt x="64" y="432"/>
                  </a:cubicBezTo>
                  <a:cubicBezTo>
                    <a:pt x="0" y="512"/>
                    <a:pt x="152" y="592"/>
                    <a:pt x="304" y="672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94" name="Freeform 25"/>
            <p:cNvSpPr>
              <a:spLocks/>
            </p:cNvSpPr>
            <p:nvPr/>
          </p:nvSpPr>
          <p:spPr bwMode="auto">
            <a:xfrm>
              <a:off x="1017" y="2826"/>
              <a:ext cx="761" cy="994"/>
            </a:xfrm>
            <a:custGeom>
              <a:avLst/>
              <a:gdLst>
                <a:gd name="T0" fmla="*/ 517 w 776"/>
                <a:gd name="T1" fmla="*/ 0 h 672"/>
                <a:gd name="T2" fmla="*/ 600 w 776"/>
                <a:gd name="T3" fmla="*/ 2973 h 672"/>
                <a:gd name="T4" fmla="*/ 57 w 776"/>
                <a:gd name="T5" fmla="*/ 6693 h 672"/>
                <a:gd name="T6" fmla="*/ 265 w 776"/>
                <a:gd name="T7" fmla="*/ 10407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6"/>
                <a:gd name="T13" fmla="*/ 0 h 672"/>
                <a:gd name="T14" fmla="*/ 776 w 77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6" h="672">
                  <a:moveTo>
                    <a:pt x="592" y="0"/>
                  </a:moveTo>
                  <a:cubicBezTo>
                    <a:pt x="684" y="60"/>
                    <a:pt x="776" y="120"/>
                    <a:pt x="688" y="192"/>
                  </a:cubicBezTo>
                  <a:cubicBezTo>
                    <a:pt x="600" y="264"/>
                    <a:pt x="128" y="352"/>
                    <a:pt x="64" y="432"/>
                  </a:cubicBezTo>
                  <a:cubicBezTo>
                    <a:pt x="0" y="512"/>
                    <a:pt x="152" y="592"/>
                    <a:pt x="304" y="672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95" name="Freeform 26"/>
            <p:cNvSpPr>
              <a:spLocks/>
            </p:cNvSpPr>
            <p:nvPr/>
          </p:nvSpPr>
          <p:spPr bwMode="auto">
            <a:xfrm>
              <a:off x="973" y="2646"/>
              <a:ext cx="850" cy="1355"/>
            </a:xfrm>
            <a:custGeom>
              <a:avLst/>
              <a:gdLst>
                <a:gd name="T0" fmla="*/ 1119 w 776"/>
                <a:gd name="T1" fmla="*/ 0 h 672"/>
                <a:gd name="T2" fmla="*/ 1303 w 776"/>
                <a:gd name="T3" fmla="*/ 26005 h 672"/>
                <a:gd name="T4" fmla="*/ 122 w 776"/>
                <a:gd name="T5" fmla="*/ 58535 h 672"/>
                <a:gd name="T6" fmla="*/ 576 w 776"/>
                <a:gd name="T7" fmla="*/ 91065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6"/>
                <a:gd name="T13" fmla="*/ 0 h 672"/>
                <a:gd name="T14" fmla="*/ 776 w 77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6" h="672">
                  <a:moveTo>
                    <a:pt x="592" y="0"/>
                  </a:moveTo>
                  <a:cubicBezTo>
                    <a:pt x="684" y="60"/>
                    <a:pt x="776" y="120"/>
                    <a:pt x="688" y="192"/>
                  </a:cubicBezTo>
                  <a:cubicBezTo>
                    <a:pt x="600" y="264"/>
                    <a:pt x="128" y="352"/>
                    <a:pt x="64" y="432"/>
                  </a:cubicBezTo>
                  <a:cubicBezTo>
                    <a:pt x="0" y="512"/>
                    <a:pt x="152" y="592"/>
                    <a:pt x="304" y="672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96" name="Text Box 27"/>
            <p:cNvSpPr txBox="1">
              <a:spLocks noChangeArrowheads="1"/>
            </p:cNvSpPr>
            <p:nvPr/>
          </p:nvSpPr>
          <p:spPr bwMode="auto">
            <a:xfrm>
              <a:off x="2316" y="3368"/>
              <a:ext cx="983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 u="sng"/>
                <a:t>cm-proj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f</a:t>
              </a:r>
            </a:p>
          </p:txBody>
        </p:sp>
        <p:sp>
          <p:nvSpPr>
            <p:cNvPr id="109597" name="Line 28"/>
            <p:cNvSpPr>
              <a:spLocks noChangeShapeType="1"/>
            </p:cNvSpPr>
            <p:nvPr/>
          </p:nvSpPr>
          <p:spPr bwMode="auto">
            <a:xfrm>
              <a:off x="1465" y="3639"/>
              <a:ext cx="89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98" name="Line 29"/>
            <p:cNvSpPr>
              <a:spLocks noChangeShapeType="1"/>
            </p:cNvSpPr>
            <p:nvPr/>
          </p:nvSpPr>
          <p:spPr bwMode="auto">
            <a:xfrm>
              <a:off x="1465" y="3820"/>
              <a:ext cx="89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99" name="Line 30"/>
            <p:cNvSpPr>
              <a:spLocks noChangeShapeType="1"/>
            </p:cNvSpPr>
            <p:nvPr/>
          </p:nvSpPr>
          <p:spPr bwMode="auto">
            <a:xfrm>
              <a:off x="1465" y="3956"/>
              <a:ext cx="89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600" name="Line 31"/>
            <p:cNvSpPr>
              <a:spLocks noChangeShapeType="1"/>
            </p:cNvSpPr>
            <p:nvPr/>
          </p:nvSpPr>
          <p:spPr bwMode="auto">
            <a:xfrm>
              <a:off x="1778" y="3097"/>
              <a:ext cx="1030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601" name="Text Box 32"/>
            <p:cNvSpPr txBox="1">
              <a:spLocks noChangeArrowheads="1"/>
            </p:cNvSpPr>
            <p:nvPr/>
          </p:nvSpPr>
          <p:spPr bwMode="auto">
            <a:xfrm>
              <a:off x="3605" y="3448"/>
              <a:ext cx="29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…</a:t>
              </a:r>
            </a:p>
          </p:txBody>
        </p:sp>
        <p:sp>
          <p:nvSpPr>
            <p:cNvPr id="109602" name="Freeform 33"/>
            <p:cNvSpPr>
              <a:spLocks/>
            </p:cNvSpPr>
            <p:nvPr/>
          </p:nvSpPr>
          <p:spPr bwMode="auto">
            <a:xfrm>
              <a:off x="816" y="2832"/>
              <a:ext cx="1440" cy="101"/>
            </a:xfrm>
            <a:custGeom>
              <a:avLst/>
              <a:gdLst>
                <a:gd name="T0" fmla="*/ 0 w 576"/>
                <a:gd name="T1" fmla="*/ 0 h 56"/>
                <a:gd name="T2" fmla="*/ 117188 w 576"/>
                <a:gd name="T3" fmla="*/ 2992 h 56"/>
                <a:gd name="T4" fmla="*/ 263675 w 576"/>
                <a:gd name="T5" fmla="*/ 2992 h 56"/>
                <a:gd name="T6" fmla="*/ 351563 w 576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56"/>
                <a:gd name="T14" fmla="*/ 576 w 576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56">
                  <a:moveTo>
                    <a:pt x="0" y="0"/>
                  </a:moveTo>
                  <a:cubicBezTo>
                    <a:pt x="60" y="20"/>
                    <a:pt x="120" y="40"/>
                    <a:pt x="192" y="48"/>
                  </a:cubicBezTo>
                  <a:cubicBezTo>
                    <a:pt x="264" y="56"/>
                    <a:pt x="368" y="56"/>
                    <a:pt x="432" y="48"/>
                  </a:cubicBezTo>
                  <a:cubicBezTo>
                    <a:pt x="496" y="40"/>
                    <a:pt x="536" y="20"/>
                    <a:pt x="576" y="0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B047A1-38CF-437C-893C-F614D9980ED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 smtClean="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01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Basic Concepts: Frequent Patterns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8600" y="1177925"/>
            <a:ext cx="49530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solidFill>
                  <a:schemeClr val="hlink"/>
                </a:solidFill>
              </a:rPr>
              <a:t>itemset</a:t>
            </a:r>
            <a:r>
              <a:rPr lang="en-US" altLang="en-US" sz="2400" smtClean="0"/>
              <a:t>: A set of one or more items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solidFill>
                  <a:schemeClr val="hlink"/>
                </a:solidFill>
              </a:rPr>
              <a:t>k-itemset</a:t>
            </a:r>
            <a:r>
              <a:rPr lang="en-US" altLang="en-US" sz="2400" smtClean="0"/>
              <a:t> X = {x</a:t>
            </a:r>
            <a:r>
              <a:rPr lang="en-US" altLang="en-US" sz="2400" baseline="-25000" smtClean="0"/>
              <a:t>1</a:t>
            </a:r>
            <a:r>
              <a:rPr lang="en-US" altLang="en-US" sz="2400" smtClean="0"/>
              <a:t>, …, x</a:t>
            </a:r>
            <a:r>
              <a:rPr lang="en-US" altLang="en-US" sz="2400" baseline="-25000" smtClean="0"/>
              <a:t>k</a:t>
            </a:r>
            <a:r>
              <a:rPr lang="en-US" altLang="en-US" sz="2400" smtClean="0"/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smtClean="0">
                <a:solidFill>
                  <a:schemeClr val="hlink"/>
                </a:solidFill>
              </a:rPr>
              <a:t>(absolute) support</a:t>
            </a:r>
            <a:r>
              <a:rPr lang="en-US" altLang="en-US" sz="2400" smtClean="0"/>
              <a:t>, or, </a:t>
            </a:r>
            <a:r>
              <a:rPr lang="en-US" altLang="en-US" sz="2400" i="1" smtClean="0">
                <a:solidFill>
                  <a:schemeClr val="hlink"/>
                </a:solidFill>
              </a:rPr>
              <a:t>support count</a:t>
            </a:r>
            <a:r>
              <a:rPr lang="en-US" altLang="en-US" sz="2400" smtClean="0"/>
              <a:t> of X: Frequency or occurrence of an itemset X, like bear=3, diaper=4, nuts=?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smtClean="0">
                <a:solidFill>
                  <a:schemeClr val="hlink"/>
                </a:solidFill>
              </a:rPr>
              <a:t>(relative)</a:t>
            </a:r>
            <a:r>
              <a:rPr lang="en-US" altLang="en-US" sz="2400" smtClean="0"/>
              <a:t> </a:t>
            </a:r>
            <a:r>
              <a:rPr lang="en-US" altLang="en-US" sz="2400" i="1" smtClean="0">
                <a:solidFill>
                  <a:schemeClr val="hlink"/>
                </a:solidFill>
                <a:sym typeface="Symbol" panose="05050102010706020507" pitchFamily="18" charset="2"/>
              </a:rPr>
              <a:t>support</a:t>
            </a:r>
            <a:r>
              <a:rPr lang="en-US" altLang="en-US" sz="2400" smtClean="0">
                <a:sym typeface="Symbol" panose="05050102010706020507" pitchFamily="18" charset="2"/>
              </a:rPr>
              <a:t>, </a:t>
            </a:r>
            <a:r>
              <a:rPr lang="en-US" altLang="en-US" sz="2400" i="1" smtClean="0">
                <a:sym typeface="Symbol" panose="05050102010706020507" pitchFamily="18" charset="2"/>
              </a:rPr>
              <a:t>s</a:t>
            </a:r>
            <a:r>
              <a:rPr lang="en-US" altLang="en-US" sz="2400" smtClean="0">
                <a:sym typeface="Symbol" panose="05050102010706020507" pitchFamily="18" charset="2"/>
              </a:rPr>
              <a:t>, is the fraction of transactions that contains X (i.e., the </a:t>
            </a:r>
            <a:r>
              <a:rPr lang="en-US" altLang="en-US" sz="2400" smtClean="0">
                <a:solidFill>
                  <a:schemeClr val="tx2"/>
                </a:solidFill>
                <a:sym typeface="Symbol" panose="05050102010706020507" pitchFamily="18" charset="2"/>
              </a:rPr>
              <a:t>probability</a:t>
            </a:r>
            <a:r>
              <a:rPr lang="en-US" altLang="en-US" sz="2400" smtClean="0">
                <a:sym typeface="Symbol" panose="05050102010706020507" pitchFamily="18" charset="2"/>
              </a:rPr>
              <a:t> that a transaction contains X) like beer=3/5,diaper=4/5, nuts=?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sym typeface="Symbol" panose="05050102010706020507" pitchFamily="18" charset="2"/>
              </a:rPr>
              <a:t>An itemset X is </a:t>
            </a:r>
            <a:r>
              <a:rPr lang="en-US" altLang="en-US" sz="2400" i="1" smtClean="0">
                <a:solidFill>
                  <a:schemeClr val="hlink"/>
                </a:solidFill>
                <a:sym typeface="Symbol" panose="05050102010706020507" pitchFamily="18" charset="2"/>
              </a:rPr>
              <a:t>frequent</a:t>
            </a:r>
            <a:r>
              <a:rPr lang="en-US" altLang="en-US" sz="2400" smtClean="0">
                <a:sym typeface="Symbol" panose="05050102010706020507" pitchFamily="18" charset="2"/>
              </a:rPr>
              <a:t> if X’s support is no less than a </a:t>
            </a:r>
            <a:r>
              <a:rPr lang="en-US" altLang="en-US" sz="2400" i="1" smtClean="0">
                <a:sym typeface="Symbol" panose="05050102010706020507" pitchFamily="18" charset="2"/>
              </a:rPr>
              <a:t>minsup</a:t>
            </a:r>
            <a:r>
              <a:rPr lang="en-US" altLang="en-US" sz="2400" smtClean="0">
                <a:sym typeface="Symbol" panose="05050102010706020507" pitchFamily="18" charset="2"/>
              </a:rPr>
              <a:t> threshold</a:t>
            </a:r>
          </a:p>
        </p:txBody>
      </p:sp>
      <p:grpSp>
        <p:nvGrpSpPr>
          <p:cNvPr id="27653" name="Group 5"/>
          <p:cNvGrpSpPr>
            <a:grpSpLocks/>
          </p:cNvGrpSpPr>
          <p:nvPr/>
        </p:nvGrpSpPr>
        <p:grpSpPr bwMode="auto">
          <a:xfrm>
            <a:off x="152400" y="3810000"/>
            <a:ext cx="3886200" cy="2630488"/>
            <a:chOff x="192" y="2400"/>
            <a:chExt cx="2448" cy="1657"/>
          </a:xfrm>
        </p:grpSpPr>
        <p:sp>
          <p:nvSpPr>
            <p:cNvPr id="27677" name="Oval 6"/>
            <p:cNvSpPr>
              <a:spLocks noChangeArrowheads="1"/>
            </p:cNvSpPr>
            <p:nvPr/>
          </p:nvSpPr>
          <p:spPr bwMode="auto">
            <a:xfrm>
              <a:off x="384" y="2736"/>
              <a:ext cx="1200" cy="86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7678" name="Oval 7"/>
            <p:cNvSpPr>
              <a:spLocks noChangeArrowheads="1"/>
            </p:cNvSpPr>
            <p:nvPr/>
          </p:nvSpPr>
          <p:spPr bwMode="auto">
            <a:xfrm>
              <a:off x="1008" y="2736"/>
              <a:ext cx="1200" cy="960"/>
            </a:xfrm>
            <a:prstGeom prst="ellipse">
              <a:avLst/>
            </a:prstGeom>
            <a:solidFill>
              <a:srgbClr val="99CCFF">
                <a:alpha val="50195"/>
              </a:srgbClr>
            </a:solidFill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7679" name="Line 8"/>
            <p:cNvSpPr>
              <a:spLocks noChangeShapeType="1"/>
            </p:cNvSpPr>
            <p:nvPr/>
          </p:nvSpPr>
          <p:spPr bwMode="auto">
            <a:xfrm flipH="1">
              <a:off x="576" y="3168"/>
              <a:ext cx="144" cy="48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Line 9"/>
            <p:cNvSpPr>
              <a:spLocks noChangeShapeType="1"/>
            </p:cNvSpPr>
            <p:nvPr/>
          </p:nvSpPr>
          <p:spPr bwMode="auto">
            <a:xfrm flipV="1">
              <a:off x="2016" y="2832"/>
              <a:ext cx="144" cy="43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1" name="Line 10"/>
            <p:cNvSpPr>
              <a:spLocks noChangeShapeType="1"/>
            </p:cNvSpPr>
            <p:nvPr/>
          </p:nvSpPr>
          <p:spPr bwMode="auto">
            <a:xfrm flipH="1" flipV="1">
              <a:off x="1440" y="2592"/>
              <a:ext cx="0" cy="576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2" name="Text Box 11"/>
            <p:cNvSpPr txBox="1">
              <a:spLocks noChangeArrowheads="1"/>
            </p:cNvSpPr>
            <p:nvPr/>
          </p:nvSpPr>
          <p:spPr bwMode="auto">
            <a:xfrm>
              <a:off x="1824" y="2448"/>
              <a:ext cx="768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hlink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hlink"/>
                  </a:solidFill>
                  <a:latin typeface="Times New Roman" panose="02020603050405020304" pitchFamily="18" charset="0"/>
                </a:rPr>
                <a:t>buys diaper</a:t>
              </a:r>
              <a:endParaRPr lang="en-US" altLang="en-US" sz="1800" b="1" u="sng">
                <a:latin typeface="Times New Roman" panose="02020603050405020304" pitchFamily="18" charset="0"/>
              </a:endParaRPr>
            </a:p>
          </p:txBody>
        </p:sp>
        <p:sp>
          <p:nvSpPr>
            <p:cNvPr id="27683" name="Text Box 12"/>
            <p:cNvSpPr txBox="1">
              <a:spLocks noChangeArrowheads="1"/>
            </p:cNvSpPr>
            <p:nvPr/>
          </p:nvSpPr>
          <p:spPr bwMode="auto">
            <a:xfrm>
              <a:off x="960" y="2400"/>
              <a:ext cx="657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5FA180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5FA180"/>
                  </a:solidFill>
                  <a:latin typeface="Times New Roman" panose="02020603050405020304" pitchFamily="18" charset="0"/>
                </a:rPr>
                <a:t>buys both</a:t>
              </a:r>
              <a:endParaRPr lang="en-US" altLang="en-US" sz="1800" b="1" u="sng">
                <a:solidFill>
                  <a:srgbClr val="5FA18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684" name="Text Box 13"/>
            <p:cNvSpPr txBox="1">
              <a:spLocks noChangeArrowheads="1"/>
            </p:cNvSpPr>
            <p:nvPr/>
          </p:nvSpPr>
          <p:spPr bwMode="auto">
            <a:xfrm>
              <a:off x="384" y="3600"/>
              <a:ext cx="657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buys beer</a:t>
              </a:r>
              <a:endParaRPr lang="en-US" altLang="en-US" sz="1800" b="1" u="sng">
                <a:latin typeface="Times New Roman" panose="02020603050405020304" pitchFamily="18" charset="0"/>
              </a:endParaRPr>
            </a:p>
          </p:txBody>
        </p:sp>
        <p:sp>
          <p:nvSpPr>
            <p:cNvPr id="27685" name="Rectangle 14"/>
            <p:cNvSpPr>
              <a:spLocks noChangeArrowheads="1"/>
            </p:cNvSpPr>
            <p:nvPr/>
          </p:nvSpPr>
          <p:spPr bwMode="auto">
            <a:xfrm>
              <a:off x="192" y="2400"/>
              <a:ext cx="2448" cy="16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graphicFrame>
        <p:nvGraphicFramePr>
          <p:cNvPr id="1767468" name="Group 44"/>
          <p:cNvGraphicFramePr>
            <a:graphicFrameLocks noGrp="1"/>
          </p:cNvGraphicFramePr>
          <p:nvPr/>
        </p:nvGraphicFramePr>
        <p:xfrm>
          <a:off x="152400" y="1524000"/>
          <a:ext cx="3886200" cy="2130424"/>
        </p:xfrm>
        <a:graphic>
          <a:graphicData uri="http://schemas.openxmlformats.org/drawingml/2006/table">
            <a:tbl>
              <a:tblPr/>
              <a:tblGrid>
                <a:gridCol w="533400"/>
                <a:gridCol w="3352800"/>
              </a:tblGrid>
              <a:tr h="364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 bought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64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Nuts, Diaper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Coffee, Diaper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Beer, Diaper, Eggs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Nuts, Eggs, Milk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Nuts, Coffee, Diaper, Eggs, Milk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>
          <a:xfrm>
            <a:off x="-76200" y="304800"/>
            <a:ext cx="9229725" cy="609600"/>
          </a:xfrm>
        </p:spPr>
        <p:txBody>
          <a:bodyPr/>
          <a:lstStyle/>
          <a:p>
            <a:r>
              <a:rPr lang="en-US" altLang="en-US" smtClean="0"/>
              <a:t>Performance of FPGrowth in Large Datasets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>
          <a:xfrm>
            <a:off x="688975" y="5133975"/>
            <a:ext cx="3657600" cy="609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en-US" sz="2400" smtClean="0"/>
              <a:t>FP-Growth vs. Apriori</a:t>
            </a: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9D2C5F-6819-4391-B54E-BE34154F9DC4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200" smtClean="0"/>
          </a:p>
        </p:txBody>
      </p:sp>
      <p:graphicFrame>
        <p:nvGraphicFramePr>
          <p:cNvPr id="111621" name="Object 4"/>
          <p:cNvGraphicFramePr>
            <a:graphicFrameLocks noChangeAspect="1"/>
          </p:cNvGraphicFramePr>
          <p:nvPr/>
        </p:nvGraphicFramePr>
        <p:xfrm>
          <a:off x="0" y="1752600"/>
          <a:ext cx="4686300" cy="310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60" name="Chart" r:id="rId3" imgW="4600996" imgH="3286426" progId="Excel.Chart.8">
                  <p:embed/>
                </p:oleObj>
              </mc:Choice>
              <mc:Fallback>
                <p:oleObj name="Chart" r:id="rId3" imgW="4600996" imgH="3286426" progId="Excel.Char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52600"/>
                        <a:ext cx="4686300" cy="310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2" name="Text Box 4"/>
          <p:cNvSpPr txBox="1">
            <a:spLocks noChangeArrowheads="1"/>
          </p:cNvSpPr>
          <p:nvPr/>
        </p:nvSpPr>
        <p:spPr bwMode="auto">
          <a:xfrm>
            <a:off x="2133600" y="297180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Data set T25I20D10K</a:t>
            </a:r>
          </a:p>
        </p:txBody>
      </p:sp>
      <p:graphicFrame>
        <p:nvGraphicFramePr>
          <p:cNvPr id="111623" name="Object 6"/>
          <p:cNvGraphicFramePr>
            <a:graphicFrameLocks noChangeAspect="1"/>
          </p:cNvGraphicFramePr>
          <p:nvPr/>
        </p:nvGraphicFramePr>
        <p:xfrm>
          <a:off x="4365625" y="1787525"/>
          <a:ext cx="4759325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61" name="Chart" r:id="rId5" imgW="4858207" imgH="2791054" progId="Excel.Chart.8">
                  <p:embed/>
                </p:oleObj>
              </mc:Choice>
              <mc:Fallback>
                <p:oleObj name="Chart" r:id="rId5" imgW="4858207" imgH="2791054" progId="Excel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25" y="1787525"/>
                        <a:ext cx="4759325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4" name="Text Box 4"/>
          <p:cNvSpPr txBox="1">
            <a:spLocks noChangeArrowheads="1"/>
          </p:cNvSpPr>
          <p:nvPr/>
        </p:nvSpPr>
        <p:spPr bwMode="auto">
          <a:xfrm>
            <a:off x="6781800" y="2971800"/>
            <a:ext cx="236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Data set T25I20D100K</a:t>
            </a:r>
          </a:p>
        </p:txBody>
      </p:sp>
      <p:sp>
        <p:nvSpPr>
          <p:cNvPr id="111625" name="Content Placeholder 2"/>
          <p:cNvSpPr txBox="1">
            <a:spLocks/>
          </p:cNvSpPr>
          <p:nvPr/>
        </p:nvSpPr>
        <p:spPr bwMode="auto">
          <a:xfrm>
            <a:off x="4733925" y="5153025"/>
            <a:ext cx="441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altLang="en-US" sz="2400"/>
              <a:t>FP-Growth vs. Tree-Projection</a:t>
            </a:r>
          </a:p>
        </p:txBody>
      </p:sp>
    </p:spTree>
  </p:cSld>
  <p:clrMapOvr>
    <a:masterClrMapping/>
  </p:clrMapOvr>
  <p:transition spd="med">
    <p:zo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A28EFF-9208-4045-9425-895D704F6F6F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200" smtClean="0"/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22275"/>
            <a:ext cx="9144000" cy="492125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Advantages of the Pattern Growth Approach</a:t>
            </a:r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Divide-and-conquer: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Decompose both the mining task and DB according to the frequent patterns obtained so far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Lead to focused search of smaller databases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Other factors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No candidate generation, no candidate test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Compressed database: FP-tree structure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No repeated scan of entire database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Basic ops: counting local freq items and building sub FP-tree, no pattern search and matching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A good open-source implementation and refinement of FPGrowth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FPGrowth+ (Grahne and J. Zhu, FIMI'03)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sz="2000" smtClean="0"/>
          </a:p>
        </p:txBody>
      </p:sp>
    </p:spTree>
  </p:cSld>
  <p:clrMapOvr>
    <a:masterClrMapping/>
  </p:clrMapOvr>
  <p:transition spd="med">
    <p:zo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20B177-181F-4FEB-A963-A182DE713E44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200" smtClean="0"/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81000"/>
            <a:ext cx="7845425" cy="609600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Further Improvements of Mining Methods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382000" cy="5105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000" smtClean="0"/>
              <a:t>AFOPT (Liu, et al. @ KDD’03)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A “push-right” method for mining condensed frequent pattern (CFP) tree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smtClean="0"/>
              <a:t>Carpenter (Pan, et al. @ KDD’03)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Mine data sets with small rows but numerous columns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Construct a row-enumeration tree for efficient mining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smtClean="0"/>
              <a:t>FPgrowth+ (Grahne and Zhu, FIMI’03)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smtClean="0"/>
              <a:t>Efficiently Using Prefix-Trees in Mining Frequent Itemsets, Proc. ICDM'03 Int. Workshop on Frequent Itemset Mining Implementations (FIMI'03),  Melbourne, FL, Nov. 2003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smtClean="0"/>
              <a:t>TD-Close (Liu, et al, SDM’06)</a:t>
            </a:r>
          </a:p>
        </p:txBody>
      </p:sp>
    </p:spTree>
  </p:cSld>
  <p:clrMapOvr>
    <a:masterClrMapping/>
  </p:clrMapOvr>
  <p:transition spd="med">
    <p:zo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B2D443-5E04-41AC-A56D-C17DB870F01B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200" smtClean="0"/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568325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smtClean="0"/>
              <a:t>Extension of Pattern Growth Mining Methodology 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10600" cy="5334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 sz="2000" smtClean="0"/>
              <a:t>Mining closed frequent itemsets and max-patterns</a:t>
            </a:r>
          </a:p>
          <a:p>
            <a:pPr lvl="1" eaLnBrk="1" hangingPunct="1"/>
            <a:r>
              <a:rPr lang="en-US" altLang="en-US" sz="2000" smtClean="0">
                <a:solidFill>
                  <a:schemeClr val="hlink"/>
                </a:solidFill>
              </a:rPr>
              <a:t>CLOSET (DMKD’00), FPclose, and FPMax (Grahne &amp; Zhu, Fimi’03)</a:t>
            </a:r>
          </a:p>
          <a:p>
            <a:pPr eaLnBrk="1" hangingPunct="1"/>
            <a:r>
              <a:rPr lang="en-US" altLang="en-US" sz="2000" smtClean="0"/>
              <a:t>Mining sequential patterns</a:t>
            </a:r>
          </a:p>
          <a:p>
            <a:pPr lvl="1" eaLnBrk="1" hangingPunct="1"/>
            <a:r>
              <a:rPr lang="en-US" altLang="en-US" sz="2000" smtClean="0">
                <a:solidFill>
                  <a:schemeClr val="hlink"/>
                </a:solidFill>
              </a:rPr>
              <a:t>PrefixSpan (ICDE’01), CloSpan (SDM’03), BIDE (ICDE’04)</a:t>
            </a:r>
          </a:p>
          <a:p>
            <a:pPr eaLnBrk="1" hangingPunct="1"/>
            <a:r>
              <a:rPr lang="en-US" altLang="en-US" sz="2000" smtClean="0"/>
              <a:t>Mining graph patterns</a:t>
            </a:r>
          </a:p>
          <a:p>
            <a:pPr lvl="1" eaLnBrk="1" hangingPunct="1"/>
            <a:r>
              <a:rPr lang="en-US" altLang="en-US" sz="2000" smtClean="0">
                <a:solidFill>
                  <a:schemeClr val="hlink"/>
                </a:solidFill>
              </a:rPr>
              <a:t>gSpan (ICDM’02), CloseGraph (KDD’03)</a:t>
            </a:r>
          </a:p>
          <a:p>
            <a:pPr eaLnBrk="1" hangingPunct="1"/>
            <a:r>
              <a:rPr lang="en-US" altLang="en-US" sz="2000" smtClean="0"/>
              <a:t>Constraint-based mining of frequent patterns</a:t>
            </a:r>
          </a:p>
          <a:p>
            <a:pPr lvl="1" eaLnBrk="1" hangingPunct="1"/>
            <a:r>
              <a:rPr lang="en-US" altLang="en-US" sz="2000" smtClean="0">
                <a:solidFill>
                  <a:schemeClr val="hlink"/>
                </a:solidFill>
              </a:rPr>
              <a:t>Convertible constraints (ICDE’01), gPrune (PAKDD’03)</a:t>
            </a:r>
          </a:p>
          <a:p>
            <a:pPr eaLnBrk="1" hangingPunct="1"/>
            <a:r>
              <a:rPr lang="en-US" altLang="en-US" sz="2000" smtClean="0"/>
              <a:t>Computing iceberg data cubes with complex measures </a:t>
            </a:r>
          </a:p>
          <a:p>
            <a:pPr lvl="1" eaLnBrk="1" hangingPunct="1"/>
            <a:r>
              <a:rPr lang="en-US" altLang="en-US" sz="2000" smtClean="0">
                <a:solidFill>
                  <a:schemeClr val="hlink"/>
                </a:solidFill>
              </a:rPr>
              <a:t>H-tree, H-cubing, and Star-cubing (SIGMOD’01, VLDB’03)</a:t>
            </a:r>
          </a:p>
          <a:p>
            <a:pPr eaLnBrk="1" hangingPunct="1"/>
            <a:r>
              <a:rPr lang="en-US" altLang="en-US" sz="2000" smtClean="0"/>
              <a:t>Pattern-growth-based Clustering</a:t>
            </a:r>
          </a:p>
          <a:p>
            <a:pPr lvl="1" eaLnBrk="1" hangingPunct="1"/>
            <a:r>
              <a:rPr lang="en-US" altLang="en-US" sz="2000" smtClean="0">
                <a:solidFill>
                  <a:schemeClr val="hlink"/>
                </a:solidFill>
              </a:rPr>
              <a:t>MaPle (Pei, et al., ICDM’03) </a:t>
            </a:r>
          </a:p>
          <a:p>
            <a:pPr eaLnBrk="1" hangingPunct="1"/>
            <a:r>
              <a:rPr lang="en-US" altLang="en-US" sz="2000" smtClean="0"/>
              <a:t>Pattern-Growth-Based Classification</a:t>
            </a:r>
          </a:p>
          <a:p>
            <a:pPr lvl="1" eaLnBrk="1" hangingPunct="1"/>
            <a:r>
              <a:rPr lang="en-US" altLang="en-US" sz="2000" smtClean="0">
                <a:solidFill>
                  <a:schemeClr val="hlink"/>
                </a:solidFill>
              </a:rPr>
              <a:t>Mining frequent and discriminative patterns (Cheng, et al, ICDE’07)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CD396F-FC36-4FFF-83C0-341385DFDA03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200" smtClean="0"/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Scalable Frequent Itemset Mining Methods</a:t>
            </a:r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240000"/>
              </a:lnSpc>
            </a:pPr>
            <a:r>
              <a:rPr lang="en-US" altLang="en-US" sz="2400" dirty="0" err="1" smtClean="0"/>
              <a:t>Apriori</a:t>
            </a:r>
            <a:r>
              <a:rPr lang="en-US" altLang="en-US" sz="2400" dirty="0" smtClean="0"/>
              <a:t>: A Candidate Generation-and-Test Approach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dirty="0" smtClean="0"/>
              <a:t>Improving the Efficiency of </a:t>
            </a:r>
            <a:r>
              <a:rPr lang="en-US" altLang="en-US" sz="2400" dirty="0" err="1" smtClean="0"/>
              <a:t>Apriori</a:t>
            </a:r>
            <a:endParaRPr lang="en-US" altLang="en-US" sz="2400" dirty="0" smtClean="0"/>
          </a:p>
          <a:p>
            <a:pPr eaLnBrk="1" hangingPunct="1">
              <a:lnSpc>
                <a:spcPct val="240000"/>
              </a:lnSpc>
            </a:pPr>
            <a:r>
              <a:rPr lang="en-US" altLang="en-US" sz="2400" dirty="0" err="1" smtClean="0"/>
              <a:t>FPGrowth</a:t>
            </a:r>
            <a:r>
              <a:rPr lang="en-US" altLang="en-US" sz="2400" dirty="0" smtClean="0"/>
              <a:t>:  A Frequent Pattern-Growth Approach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dirty="0" err="1" smtClean="0"/>
              <a:t>EClaT</a:t>
            </a:r>
            <a:r>
              <a:rPr lang="en-US" altLang="en-US" sz="2400" dirty="0" smtClean="0"/>
              <a:t>: Frequent Pattern Mining with Vertical Data Format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dirty="0" smtClean="0"/>
              <a:t>Mining Close Frequent Patterns and </a:t>
            </a:r>
            <a:r>
              <a:rPr lang="en-US" altLang="en-US" sz="2400" dirty="0" err="1" smtClean="0"/>
              <a:t>Maxpatterns</a:t>
            </a:r>
            <a:endParaRPr lang="en-US" altLang="en-US" sz="2400" dirty="0" smtClean="0"/>
          </a:p>
        </p:txBody>
      </p:sp>
      <p:sp>
        <p:nvSpPr>
          <p:cNvPr id="118789" name="AutoShape 4"/>
          <p:cNvSpPr>
            <a:spLocks noChangeArrowheads="1"/>
          </p:cNvSpPr>
          <p:nvPr/>
        </p:nvSpPr>
        <p:spPr bwMode="auto">
          <a:xfrm rot="1206592">
            <a:off x="7475750" y="4983900"/>
            <a:ext cx="1101532" cy="685984"/>
          </a:xfrm>
          <a:prstGeom prst="leftArrow">
            <a:avLst>
              <a:gd name="adj1" fmla="val 50000"/>
              <a:gd name="adj2" fmla="val 27451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1F8A4D-0663-4059-833C-0F469C55FA7C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200" smtClean="0"/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3200" dirty="0" err="1" smtClean="0"/>
              <a:t>ECLAT</a:t>
            </a:r>
            <a:r>
              <a:rPr lang="en-US" altLang="en-US" sz="3200" dirty="0" smtClean="0"/>
              <a:t>: Mining by Exploring Vertical Data Format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Vertical format: t(AB) = {T</a:t>
            </a:r>
            <a:r>
              <a:rPr lang="en-US" altLang="en-US" sz="2000" baseline="-25000" smtClean="0"/>
              <a:t>11</a:t>
            </a:r>
            <a:r>
              <a:rPr lang="en-US" altLang="en-US" sz="2000" smtClean="0"/>
              <a:t>, T</a:t>
            </a:r>
            <a:r>
              <a:rPr lang="en-US" altLang="en-US" sz="2000" baseline="-25000" smtClean="0"/>
              <a:t>25</a:t>
            </a:r>
            <a:r>
              <a:rPr lang="en-US" altLang="en-US" sz="2000" smtClean="0"/>
              <a:t>, …}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tid-list: list of trans.-ids containing an itemset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Deriving frequent patterns based on vertical intersections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t(X) = t(Y): X and Y always happen together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/>
              <a:t>t(X) </a:t>
            </a:r>
            <a:r>
              <a:rPr lang="en-US" altLang="en-US" sz="2000" smtClean="0">
                <a:sym typeface="Symbol" panose="05050102010706020507" pitchFamily="18" charset="2"/>
              </a:rPr>
              <a:t> t(Y): transaction having X always has 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Using </a:t>
            </a:r>
            <a:r>
              <a:rPr lang="en-US" altLang="en-US" sz="2000" smtClean="0">
                <a:solidFill>
                  <a:schemeClr val="hlink"/>
                </a:solidFill>
                <a:sym typeface="Symbol" panose="05050102010706020507" pitchFamily="18" charset="2"/>
              </a:rPr>
              <a:t>diffset</a:t>
            </a:r>
            <a:r>
              <a:rPr lang="en-US" altLang="en-US" sz="2000" smtClean="0">
                <a:sym typeface="Symbol" panose="05050102010706020507" pitchFamily="18" charset="2"/>
              </a:rPr>
              <a:t> to accelerate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Only keep track of differences of tids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t(X) = {T</a:t>
            </a:r>
            <a:r>
              <a:rPr lang="en-US" altLang="en-US" sz="2000" baseline="-25000" smtClean="0">
                <a:sym typeface="Symbol" panose="05050102010706020507" pitchFamily="18" charset="2"/>
              </a:rPr>
              <a:t>1</a:t>
            </a:r>
            <a:r>
              <a:rPr lang="en-US" altLang="en-US" sz="2000" smtClean="0">
                <a:sym typeface="Symbol" panose="05050102010706020507" pitchFamily="18" charset="2"/>
              </a:rPr>
              <a:t>, T</a:t>
            </a:r>
            <a:r>
              <a:rPr lang="en-US" altLang="en-US" sz="2000" baseline="-25000" smtClean="0">
                <a:sym typeface="Symbol" panose="05050102010706020507" pitchFamily="18" charset="2"/>
              </a:rPr>
              <a:t>2</a:t>
            </a:r>
            <a:r>
              <a:rPr lang="en-US" altLang="en-US" sz="2000" smtClean="0">
                <a:sym typeface="Symbol" panose="05050102010706020507" pitchFamily="18" charset="2"/>
              </a:rPr>
              <a:t>, T</a:t>
            </a:r>
            <a:r>
              <a:rPr lang="en-US" altLang="en-US" sz="2000" baseline="-25000" smtClean="0">
                <a:sym typeface="Symbol" panose="05050102010706020507" pitchFamily="18" charset="2"/>
              </a:rPr>
              <a:t>3</a:t>
            </a:r>
            <a:r>
              <a:rPr lang="en-US" altLang="en-US" sz="2000" smtClean="0">
                <a:sym typeface="Symbol" panose="05050102010706020507" pitchFamily="18" charset="2"/>
              </a:rPr>
              <a:t>},  t(XY) = {T</a:t>
            </a:r>
            <a:r>
              <a:rPr lang="en-US" altLang="en-US" sz="2000" baseline="-25000" smtClean="0">
                <a:sym typeface="Symbol" panose="05050102010706020507" pitchFamily="18" charset="2"/>
              </a:rPr>
              <a:t>1</a:t>
            </a:r>
            <a:r>
              <a:rPr lang="en-US" altLang="en-US" sz="2000" smtClean="0">
                <a:sym typeface="Symbol" panose="05050102010706020507" pitchFamily="18" charset="2"/>
              </a:rPr>
              <a:t>, T</a:t>
            </a:r>
            <a:r>
              <a:rPr lang="en-US" altLang="en-US" sz="2000" baseline="-25000" smtClean="0">
                <a:sym typeface="Symbol" panose="05050102010706020507" pitchFamily="18" charset="2"/>
              </a:rPr>
              <a:t>3</a:t>
            </a:r>
            <a:r>
              <a:rPr lang="en-US" altLang="en-US" sz="2000" smtClean="0">
                <a:sym typeface="Symbol" panose="05050102010706020507" pitchFamily="18" charset="2"/>
              </a:rPr>
              <a:t>}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Diffset (XY, X) = {T</a:t>
            </a:r>
            <a:r>
              <a:rPr lang="en-US" altLang="en-US" sz="2000" baseline="-25000" smtClean="0">
                <a:sym typeface="Symbol" panose="05050102010706020507" pitchFamily="18" charset="2"/>
              </a:rPr>
              <a:t>2</a:t>
            </a:r>
            <a:r>
              <a:rPr lang="en-US" altLang="en-US" sz="2000" smtClean="0"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Eclat  (Zaki et al. @KDD’97)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smtClean="0"/>
              <a:t>Mining Closed patterns using vertical format:  CHARM (Zaki &amp; Hsiao@SDM’02)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04450" y="1262385"/>
            <a:ext cx="6258569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810000" cy="3933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43928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5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971D2C3-38B1-4D5E-9AFD-CB5D22862453}" type="slidenum">
              <a:rPr lang="en-US" altLang="en-US" sz="12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200"/>
          </a:p>
        </p:txBody>
      </p:sp>
      <p:sp>
        <p:nvSpPr>
          <p:cNvPr id="1228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Scalable Frequent Itemset Mining Methods</a:t>
            </a:r>
          </a:p>
        </p:txBody>
      </p:sp>
      <p:sp>
        <p:nvSpPr>
          <p:cNvPr id="12288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Apriori: A Candidate Generation-and-Test Approach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Improving the Efficiency of Apriori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FPGrowth:  A Frequent Pattern-Growth Approach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ECLAT: Frequent Pattern Mining with Vertical Data Format</a:t>
            </a:r>
          </a:p>
          <a:p>
            <a:pPr eaLnBrk="1" hangingPunct="1">
              <a:lnSpc>
                <a:spcPct val="240000"/>
              </a:lnSpc>
            </a:pPr>
            <a:r>
              <a:rPr lang="en-US" altLang="en-US" sz="2400" smtClean="0"/>
              <a:t>Mining Close Frequent Patterns and Maxpatterns</a:t>
            </a:r>
          </a:p>
        </p:txBody>
      </p:sp>
      <p:sp>
        <p:nvSpPr>
          <p:cNvPr id="122885" name="AutoShape 4"/>
          <p:cNvSpPr>
            <a:spLocks noChangeArrowheads="1"/>
          </p:cNvSpPr>
          <p:nvPr/>
        </p:nvSpPr>
        <p:spPr bwMode="auto">
          <a:xfrm rot="1206592">
            <a:off x="7303282" y="5874380"/>
            <a:ext cx="1252373" cy="595990"/>
          </a:xfrm>
          <a:prstGeom prst="leftArrow">
            <a:avLst>
              <a:gd name="adj1" fmla="val 50000"/>
              <a:gd name="adj2" fmla="val 27451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Max. and Closed Freq. Itemset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Maximum Frequent Itemset: </a:t>
            </a:r>
          </a:p>
          <a:p>
            <a:pPr lvl="1"/>
            <a:r>
              <a:rPr lang="en-US" sz="2400" dirty="0" smtClean="0"/>
              <a:t>None of its proper superset is frequent</a:t>
            </a:r>
          </a:p>
          <a:p>
            <a:r>
              <a:rPr lang="en-US" sz="2400" dirty="0" smtClean="0"/>
              <a:t>Closed Frequent Itemset: </a:t>
            </a:r>
          </a:p>
          <a:p>
            <a:pPr lvl="1"/>
            <a:r>
              <a:rPr lang="en-US" sz="2400" dirty="0" smtClean="0"/>
              <a:t>None of its proper superset posses same support count. (</a:t>
            </a:r>
            <a:r>
              <a:rPr lang="en-US" sz="2400" dirty="0" err="1" smtClean="0"/>
              <a:t>e.g</a:t>
            </a:r>
            <a:r>
              <a:rPr lang="en-US" sz="2400" dirty="0" smtClean="0"/>
              <a:t> </a:t>
            </a:r>
            <a:r>
              <a:rPr lang="en-US" sz="2400" dirty="0" err="1" smtClean="0"/>
              <a:t>Sup_count</a:t>
            </a:r>
            <a:r>
              <a:rPr lang="en-US" sz="2400" dirty="0" smtClean="0"/>
              <a:t>=2)</a:t>
            </a:r>
            <a:endParaRPr lang="en-US" sz="2400" dirty="0"/>
          </a:p>
          <a:p>
            <a:r>
              <a:rPr lang="en-US" sz="2400" dirty="0" smtClean="0"/>
              <a:t>Subset </a:t>
            </a:r>
            <a:r>
              <a:rPr lang="en-US" sz="2400" dirty="0" err="1" smtClean="0"/>
              <a:t>sup_count</a:t>
            </a:r>
            <a:r>
              <a:rPr lang="en-US" sz="2400" dirty="0" smtClean="0"/>
              <a:t> &gt;= Proper super-set </a:t>
            </a:r>
            <a:r>
              <a:rPr lang="en-US" sz="2400" dirty="0" err="1" smtClean="0"/>
              <a:t>Supp_Count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88</a:t>
            </a:fld>
            <a:endParaRPr lang="en-US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112805"/>
              </p:ext>
            </p:extLst>
          </p:nvPr>
        </p:nvGraphicFramePr>
        <p:xfrm>
          <a:off x="228600" y="4800600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Proper</a:t>
                      </a:r>
                      <a:r>
                        <a:rPr lang="en-US" baseline="0" dirty="0" smtClean="0"/>
                        <a:t> Superset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AB=1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AB=2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667" r="15333"/>
          <a:stretch/>
        </p:blipFill>
        <p:spPr>
          <a:xfrm>
            <a:off x="6593945" y="4343400"/>
            <a:ext cx="239765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2981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458200" cy="685800"/>
          </a:xfrm>
        </p:spPr>
        <p:txBody>
          <a:bodyPr/>
          <a:lstStyle/>
          <a:p>
            <a:r>
              <a:rPr lang="en-US" altLang="en-US" sz="3200" smtClean="0"/>
              <a:t>Mining Frequent Closed Patterns: CLOSET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726488" cy="5105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smtClean="0"/>
              <a:t>Flist: list of all frequent items in support ascending order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Flist: d-a-f-e-c</a:t>
            </a:r>
          </a:p>
          <a:p>
            <a:pPr>
              <a:lnSpc>
                <a:spcPct val="120000"/>
              </a:lnSpc>
            </a:pPr>
            <a:r>
              <a:rPr lang="en-US" altLang="en-US" sz="2400" smtClean="0"/>
              <a:t>Divide search space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Patterns having d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Patterns having d but no a, etc.</a:t>
            </a:r>
          </a:p>
          <a:p>
            <a:pPr>
              <a:lnSpc>
                <a:spcPct val="120000"/>
              </a:lnSpc>
            </a:pPr>
            <a:r>
              <a:rPr lang="en-US" altLang="en-US" sz="2400" smtClean="0"/>
              <a:t>Find frequent closed pattern recursively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Every transaction having d also has </a:t>
            </a:r>
            <a:r>
              <a:rPr lang="en-US" altLang="en-US" sz="2400" i="1" smtClean="0"/>
              <a:t>cfa</a:t>
            </a:r>
            <a:r>
              <a:rPr lang="en-US" altLang="en-US" sz="2400" smtClean="0"/>
              <a:t> </a:t>
            </a:r>
            <a:r>
              <a:rPr lang="en-US" altLang="en-US" sz="2400" smtClean="0">
                <a:sym typeface="Wingdings" panose="05000000000000000000" pitchFamily="2" charset="2"/>
              </a:rPr>
              <a:t> </a:t>
            </a:r>
            <a:r>
              <a:rPr lang="en-US" altLang="en-US" sz="2400" i="1" smtClean="0">
                <a:sym typeface="Wingdings" panose="05000000000000000000" pitchFamily="2" charset="2"/>
              </a:rPr>
              <a:t>cfad</a:t>
            </a:r>
            <a:r>
              <a:rPr lang="en-US" altLang="en-US" sz="2400" smtClean="0">
                <a:sym typeface="Wingdings" panose="05000000000000000000" pitchFamily="2" charset="2"/>
              </a:rPr>
              <a:t> is a frequent closed pattern</a:t>
            </a:r>
          </a:p>
          <a:p>
            <a:pPr>
              <a:lnSpc>
                <a:spcPct val="120000"/>
              </a:lnSpc>
            </a:pPr>
            <a:r>
              <a:rPr lang="en-US" altLang="en-US" sz="2400" smtClean="0"/>
              <a:t>J. Pei, J. Han &amp; R. Mao. “CLOSET: An Efficient Algorithm for Mining Frequent Closed Itemsets", DMKD'00.</a:t>
            </a:r>
          </a:p>
        </p:txBody>
      </p:sp>
      <p:graphicFrame>
        <p:nvGraphicFramePr>
          <p:cNvPr id="157700" name="Group 4"/>
          <p:cNvGraphicFramePr>
            <a:graphicFrameLocks noGrp="1"/>
          </p:cNvGraphicFramePr>
          <p:nvPr/>
        </p:nvGraphicFramePr>
        <p:xfrm>
          <a:off x="7086600" y="2438400"/>
          <a:ext cx="1905000" cy="1719264"/>
        </p:xfrm>
        <a:graphic>
          <a:graphicData uri="http://schemas.openxmlformats.org/drawingml/2006/table">
            <a:tbl>
              <a:tblPr/>
              <a:tblGrid>
                <a:gridCol w="609600"/>
                <a:gridCol w="1295400"/>
              </a:tblGrid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d, e, f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e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c, e, f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d, f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c, e, f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4955" name="Text Box 27"/>
          <p:cNvSpPr txBox="1">
            <a:spLocks noChangeArrowheads="1"/>
          </p:cNvSpPr>
          <p:nvPr/>
        </p:nvSpPr>
        <p:spPr bwMode="auto">
          <a:xfrm>
            <a:off x="7315200" y="2057400"/>
            <a:ext cx="1433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Min_sup=2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1DAC6B-5371-4623-92F2-1CC7C8D7876E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 smtClean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01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Basic Concepts: Association Rules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7925" y="1303338"/>
            <a:ext cx="5334000" cy="4953000"/>
          </a:xfrm>
        </p:spPr>
        <p:txBody>
          <a:bodyPr/>
          <a:lstStyle/>
          <a:p>
            <a:pPr marL="457200" indent="-457200" eaLnBrk="1" hangingPunct="1"/>
            <a:r>
              <a:rPr lang="en-US" altLang="en-US" sz="2000" smtClean="0"/>
              <a:t>Find all the rules </a:t>
            </a:r>
            <a:r>
              <a:rPr lang="en-US" altLang="en-US" sz="2000" i="1" smtClean="0"/>
              <a:t>X </a:t>
            </a:r>
            <a:r>
              <a:rPr lang="en-US" altLang="en-US" sz="2000" smtClean="0">
                <a:sym typeface="Wingdings" panose="05000000000000000000" pitchFamily="2" charset="2"/>
              </a:rPr>
              <a:t> </a:t>
            </a:r>
            <a:r>
              <a:rPr lang="en-US" altLang="en-US" sz="2000" i="1" smtClean="0">
                <a:sym typeface="Wingdings" panose="05000000000000000000" pitchFamily="2" charset="2"/>
              </a:rPr>
              <a:t>Y</a:t>
            </a:r>
            <a:r>
              <a:rPr lang="en-US" altLang="en-US" sz="2000" i="1" smtClean="0">
                <a:sym typeface="Symbol" panose="05050102010706020507" pitchFamily="18" charset="2"/>
              </a:rPr>
              <a:t> </a:t>
            </a:r>
            <a:r>
              <a:rPr lang="en-US" altLang="en-US" sz="2000" smtClean="0"/>
              <a:t>with minimum support and confidence</a:t>
            </a:r>
            <a:endParaRPr lang="en-US" altLang="en-US" sz="2000" smtClean="0">
              <a:sym typeface="Symbol" panose="05050102010706020507" pitchFamily="18" charset="2"/>
            </a:endParaRPr>
          </a:p>
          <a:p>
            <a:pPr marL="914400" lvl="1" indent="-457200" eaLnBrk="1" hangingPunct="1"/>
            <a:r>
              <a:rPr lang="en-US" altLang="en-US" sz="2000" smtClean="0">
                <a:solidFill>
                  <a:schemeClr val="hlink"/>
                </a:solidFill>
                <a:sym typeface="Symbol" panose="05050102010706020507" pitchFamily="18" charset="2"/>
              </a:rPr>
              <a:t>support</a:t>
            </a:r>
            <a:r>
              <a:rPr lang="en-US" altLang="en-US" sz="2000" smtClean="0">
                <a:sym typeface="Symbol" panose="05050102010706020507" pitchFamily="18" charset="2"/>
              </a:rPr>
              <a:t>, </a:t>
            </a:r>
            <a:r>
              <a:rPr lang="en-US" altLang="en-US" sz="2000" i="1" smtClean="0">
                <a:sym typeface="Symbol" panose="05050102010706020507" pitchFamily="18" charset="2"/>
              </a:rPr>
              <a:t>s</a:t>
            </a:r>
            <a:r>
              <a:rPr lang="en-US" altLang="en-US" sz="2000" smtClean="0">
                <a:sym typeface="Symbol" panose="05050102010706020507" pitchFamily="18" charset="2"/>
              </a:rPr>
              <a:t>, </a:t>
            </a:r>
            <a:r>
              <a:rPr lang="en-US" altLang="en-US" sz="2000" smtClean="0">
                <a:solidFill>
                  <a:schemeClr val="tx2"/>
                </a:solidFill>
                <a:sym typeface="Symbol" panose="05050102010706020507" pitchFamily="18" charset="2"/>
              </a:rPr>
              <a:t>probability</a:t>
            </a:r>
            <a:r>
              <a:rPr lang="en-US" altLang="en-US" sz="2000" smtClean="0">
                <a:sym typeface="Symbol" panose="05050102010706020507" pitchFamily="18" charset="2"/>
              </a:rPr>
              <a:t> that a transaction contains X  Y</a:t>
            </a:r>
          </a:p>
          <a:p>
            <a:pPr marL="914400" lvl="1" indent="-457200" eaLnBrk="1" hangingPunct="1"/>
            <a:r>
              <a:rPr lang="en-US" altLang="en-US" sz="2000" smtClean="0">
                <a:solidFill>
                  <a:schemeClr val="hlink"/>
                </a:solidFill>
                <a:sym typeface="Symbol" panose="05050102010706020507" pitchFamily="18" charset="2"/>
              </a:rPr>
              <a:t>confidence</a:t>
            </a:r>
            <a:r>
              <a:rPr lang="en-US" altLang="en-US" sz="2000" smtClean="0">
                <a:sym typeface="Symbol" panose="05050102010706020507" pitchFamily="18" charset="2"/>
              </a:rPr>
              <a:t>, </a:t>
            </a:r>
            <a:r>
              <a:rPr lang="en-US" altLang="en-US" sz="2000" i="1" smtClean="0">
                <a:sym typeface="Symbol" panose="05050102010706020507" pitchFamily="18" charset="2"/>
              </a:rPr>
              <a:t>c,</a:t>
            </a:r>
            <a:r>
              <a:rPr lang="en-US" altLang="en-US" sz="2000" smtClean="0">
                <a:sym typeface="Symbol" panose="05050102010706020507" pitchFamily="18" charset="2"/>
              </a:rPr>
              <a:t> </a:t>
            </a:r>
            <a:r>
              <a:rPr lang="en-US" altLang="en-US" sz="2000" smtClean="0">
                <a:solidFill>
                  <a:schemeClr val="tx2"/>
                </a:solidFill>
                <a:sym typeface="Symbol" panose="05050102010706020507" pitchFamily="18" charset="2"/>
              </a:rPr>
              <a:t>conditional probability</a:t>
            </a:r>
            <a:r>
              <a:rPr lang="en-US" altLang="en-US" sz="2000" smtClean="0">
                <a:sym typeface="Symbol" panose="05050102010706020507" pitchFamily="18" charset="2"/>
              </a:rPr>
              <a:t> that a transaction having X also contains </a:t>
            </a:r>
            <a:r>
              <a:rPr lang="en-US" altLang="en-US" sz="2000" i="1" smtClean="0">
                <a:sym typeface="Symbol" panose="05050102010706020507" pitchFamily="18" charset="2"/>
              </a:rPr>
              <a:t>Y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US" altLang="en-US" sz="1800" i="1" smtClean="0"/>
              <a:t>Let  minsup = 50%, minconf = 50%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US" altLang="en-US" sz="1800" i="1" smtClean="0"/>
              <a:t>Freq. Pat.: </a:t>
            </a:r>
            <a:r>
              <a:rPr lang="en-US" altLang="en-US" sz="1800" smtClean="0"/>
              <a:t>Beer:3, Nuts:3, Diaper:4, Eggs:3, {Beer, Diaper}:3</a:t>
            </a:r>
          </a:p>
        </p:txBody>
      </p:sp>
      <p:grpSp>
        <p:nvGrpSpPr>
          <p:cNvPr id="29701" name="Group 4"/>
          <p:cNvGrpSpPr>
            <a:grpSpLocks/>
          </p:cNvGrpSpPr>
          <p:nvPr/>
        </p:nvGrpSpPr>
        <p:grpSpPr bwMode="auto">
          <a:xfrm>
            <a:off x="196850" y="3182938"/>
            <a:ext cx="3414713" cy="2295525"/>
            <a:chOff x="228600" y="3419475"/>
            <a:chExt cx="3414713" cy="2295525"/>
          </a:xfrm>
        </p:grpSpPr>
        <p:sp>
          <p:nvSpPr>
            <p:cNvPr id="29728" name="Oval 5"/>
            <p:cNvSpPr>
              <a:spLocks noChangeArrowheads="1"/>
            </p:cNvSpPr>
            <p:nvPr/>
          </p:nvSpPr>
          <p:spPr bwMode="auto">
            <a:xfrm>
              <a:off x="492125" y="3917950"/>
              <a:ext cx="1643063" cy="11684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9729" name="Oval 6"/>
            <p:cNvSpPr>
              <a:spLocks noChangeArrowheads="1"/>
            </p:cNvSpPr>
            <p:nvPr/>
          </p:nvSpPr>
          <p:spPr bwMode="auto">
            <a:xfrm>
              <a:off x="1346200" y="3917950"/>
              <a:ext cx="1643063" cy="1298575"/>
            </a:xfrm>
            <a:prstGeom prst="ellipse">
              <a:avLst/>
            </a:prstGeom>
            <a:solidFill>
              <a:srgbClr val="99CCFF">
                <a:alpha val="50195"/>
              </a:srgbClr>
            </a:solidFill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9730" name="Line 7"/>
            <p:cNvSpPr>
              <a:spLocks noChangeShapeType="1"/>
            </p:cNvSpPr>
            <p:nvPr/>
          </p:nvSpPr>
          <p:spPr bwMode="auto">
            <a:xfrm flipH="1">
              <a:off x="754063" y="4502150"/>
              <a:ext cx="198437" cy="64928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1" name="Line 8"/>
            <p:cNvSpPr>
              <a:spLocks noChangeShapeType="1"/>
            </p:cNvSpPr>
            <p:nvPr/>
          </p:nvSpPr>
          <p:spPr bwMode="auto">
            <a:xfrm flipV="1">
              <a:off x="2543551" y="4076614"/>
              <a:ext cx="445711" cy="3642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Line 9"/>
            <p:cNvSpPr>
              <a:spLocks noChangeShapeType="1"/>
            </p:cNvSpPr>
            <p:nvPr/>
          </p:nvSpPr>
          <p:spPr bwMode="auto">
            <a:xfrm flipH="1" flipV="1">
              <a:off x="1938338" y="3722688"/>
              <a:ext cx="0" cy="779462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3" name="Text Box 10"/>
            <p:cNvSpPr txBox="1">
              <a:spLocks noChangeArrowheads="1"/>
            </p:cNvSpPr>
            <p:nvPr/>
          </p:nvSpPr>
          <p:spPr bwMode="auto">
            <a:xfrm>
              <a:off x="2590800" y="3495675"/>
              <a:ext cx="1052513" cy="549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hlink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hlink"/>
                  </a:solidFill>
                  <a:latin typeface="Times New Roman" panose="02020603050405020304" pitchFamily="18" charset="0"/>
                </a:rPr>
                <a:t>buys diaper</a:t>
              </a:r>
              <a:endParaRPr lang="en-US" altLang="en-US" sz="1600" u="sng">
                <a:latin typeface="Times New Roman" panose="02020603050405020304" pitchFamily="18" charset="0"/>
              </a:endParaRPr>
            </a:p>
          </p:txBody>
        </p:sp>
        <p:sp>
          <p:nvSpPr>
            <p:cNvPr id="29734" name="Text Box 11"/>
            <p:cNvSpPr txBox="1">
              <a:spLocks noChangeArrowheads="1"/>
            </p:cNvSpPr>
            <p:nvPr/>
          </p:nvSpPr>
          <p:spPr bwMode="auto">
            <a:xfrm>
              <a:off x="1295400" y="3419475"/>
              <a:ext cx="1066800" cy="55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solidFill>
                    <a:srgbClr val="5FA180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solidFill>
                    <a:srgbClr val="5FA180"/>
                  </a:solidFill>
                  <a:latin typeface="Times New Roman" panose="02020603050405020304" pitchFamily="18" charset="0"/>
                </a:rPr>
                <a:t>buys both</a:t>
              </a:r>
              <a:endParaRPr lang="en-US" altLang="en-US" sz="1600" b="1" u="sng">
                <a:solidFill>
                  <a:srgbClr val="5FA18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35" name="Text Box 12"/>
            <p:cNvSpPr txBox="1">
              <a:spLocks noChangeArrowheads="1"/>
            </p:cNvSpPr>
            <p:nvPr/>
          </p:nvSpPr>
          <p:spPr bwMode="auto">
            <a:xfrm>
              <a:off x="492125" y="5086350"/>
              <a:ext cx="104298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buys beer</a:t>
              </a:r>
              <a:endParaRPr lang="en-US" altLang="en-US" sz="1800" b="1" u="sng">
                <a:latin typeface="Times New Roman" panose="02020603050405020304" pitchFamily="18" charset="0"/>
              </a:endParaRPr>
            </a:p>
          </p:txBody>
        </p:sp>
        <p:sp>
          <p:nvSpPr>
            <p:cNvPr id="29736" name="Rectangle 13"/>
            <p:cNvSpPr>
              <a:spLocks noChangeArrowheads="1"/>
            </p:cNvSpPr>
            <p:nvPr/>
          </p:nvSpPr>
          <p:spPr bwMode="auto">
            <a:xfrm>
              <a:off x="228600" y="3463925"/>
              <a:ext cx="3352800" cy="2241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29702" name="Line 32"/>
          <p:cNvSpPr>
            <a:spLocks noChangeShapeType="1"/>
          </p:cNvSpPr>
          <p:nvPr/>
        </p:nvSpPr>
        <p:spPr bwMode="auto">
          <a:xfrm>
            <a:off x="228600" y="3124200"/>
            <a:ext cx="3352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9703" name="Group 3"/>
          <p:cNvGrpSpPr>
            <a:grpSpLocks/>
          </p:cNvGrpSpPr>
          <p:nvPr/>
        </p:nvGrpSpPr>
        <p:grpSpPr bwMode="auto">
          <a:xfrm>
            <a:off x="228600" y="1308100"/>
            <a:ext cx="3352800" cy="1816100"/>
            <a:chOff x="228600" y="1524000"/>
            <a:chExt cx="3352800" cy="1816100"/>
          </a:xfrm>
        </p:grpSpPr>
        <p:sp>
          <p:nvSpPr>
            <p:cNvPr id="29707" name="Rectangle 15"/>
            <p:cNvSpPr>
              <a:spLocks noChangeArrowheads="1"/>
            </p:cNvSpPr>
            <p:nvPr/>
          </p:nvSpPr>
          <p:spPr bwMode="auto">
            <a:xfrm>
              <a:off x="688975" y="2768600"/>
              <a:ext cx="28924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/>
                <a:t>Nuts, Eggs, Milk</a:t>
              </a:r>
            </a:p>
          </p:txBody>
        </p:sp>
        <p:sp>
          <p:nvSpPr>
            <p:cNvPr id="29708" name="Rectangle 16"/>
            <p:cNvSpPr>
              <a:spLocks noChangeArrowheads="1"/>
            </p:cNvSpPr>
            <p:nvPr/>
          </p:nvSpPr>
          <p:spPr bwMode="auto">
            <a:xfrm>
              <a:off x="228600" y="2768600"/>
              <a:ext cx="4603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/>
                <a:t>40</a:t>
              </a:r>
            </a:p>
          </p:txBody>
        </p:sp>
        <p:sp>
          <p:nvSpPr>
            <p:cNvPr id="29709" name="Rectangle 17"/>
            <p:cNvSpPr>
              <a:spLocks noChangeArrowheads="1"/>
            </p:cNvSpPr>
            <p:nvPr/>
          </p:nvSpPr>
          <p:spPr bwMode="auto">
            <a:xfrm>
              <a:off x="688975" y="3054350"/>
              <a:ext cx="28924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400"/>
                <a:t>Nuts, Coffee, Diaper, Eggs, Milk</a:t>
              </a:r>
            </a:p>
          </p:txBody>
        </p:sp>
        <p:sp>
          <p:nvSpPr>
            <p:cNvPr id="29710" name="Rectangle 18"/>
            <p:cNvSpPr>
              <a:spLocks noChangeArrowheads="1"/>
            </p:cNvSpPr>
            <p:nvPr/>
          </p:nvSpPr>
          <p:spPr bwMode="auto">
            <a:xfrm>
              <a:off x="228600" y="3054350"/>
              <a:ext cx="4603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/>
                <a:t>50</a:t>
              </a:r>
            </a:p>
          </p:txBody>
        </p:sp>
        <p:sp>
          <p:nvSpPr>
            <p:cNvPr id="29711" name="Rectangle 19"/>
            <p:cNvSpPr>
              <a:spLocks noChangeArrowheads="1"/>
            </p:cNvSpPr>
            <p:nvPr/>
          </p:nvSpPr>
          <p:spPr bwMode="auto">
            <a:xfrm>
              <a:off x="688975" y="2457450"/>
              <a:ext cx="2892425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/>
                <a:t>Beer, Diaper, Eggs</a:t>
              </a:r>
            </a:p>
          </p:txBody>
        </p:sp>
        <p:sp>
          <p:nvSpPr>
            <p:cNvPr id="29712" name="Rectangle 20"/>
            <p:cNvSpPr>
              <a:spLocks noChangeArrowheads="1"/>
            </p:cNvSpPr>
            <p:nvPr/>
          </p:nvSpPr>
          <p:spPr bwMode="auto">
            <a:xfrm>
              <a:off x="228600" y="2457450"/>
              <a:ext cx="460375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/>
                <a:t>30</a:t>
              </a:r>
            </a:p>
          </p:txBody>
        </p:sp>
        <p:sp>
          <p:nvSpPr>
            <p:cNvPr id="29713" name="Rectangle 21"/>
            <p:cNvSpPr>
              <a:spLocks noChangeArrowheads="1"/>
            </p:cNvSpPr>
            <p:nvPr/>
          </p:nvSpPr>
          <p:spPr bwMode="auto">
            <a:xfrm>
              <a:off x="688975" y="2146300"/>
              <a:ext cx="2892425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/>
                <a:t>Beer, Coffee, Diaper</a:t>
              </a:r>
            </a:p>
          </p:txBody>
        </p:sp>
        <p:sp>
          <p:nvSpPr>
            <p:cNvPr id="29714" name="Rectangle 22"/>
            <p:cNvSpPr>
              <a:spLocks noChangeArrowheads="1"/>
            </p:cNvSpPr>
            <p:nvPr/>
          </p:nvSpPr>
          <p:spPr bwMode="auto">
            <a:xfrm>
              <a:off x="228600" y="2146300"/>
              <a:ext cx="460375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/>
                <a:t>20</a:t>
              </a:r>
            </a:p>
          </p:txBody>
        </p:sp>
        <p:sp>
          <p:nvSpPr>
            <p:cNvPr id="29715" name="Rectangle 23"/>
            <p:cNvSpPr>
              <a:spLocks noChangeArrowheads="1"/>
            </p:cNvSpPr>
            <p:nvPr/>
          </p:nvSpPr>
          <p:spPr bwMode="auto">
            <a:xfrm>
              <a:off x="688975" y="1835150"/>
              <a:ext cx="2892425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/>
                <a:t>Beer, Nuts, Diaper</a:t>
              </a:r>
            </a:p>
          </p:txBody>
        </p:sp>
        <p:sp>
          <p:nvSpPr>
            <p:cNvPr id="29716" name="Rectangle 24"/>
            <p:cNvSpPr>
              <a:spLocks noChangeArrowheads="1"/>
            </p:cNvSpPr>
            <p:nvPr/>
          </p:nvSpPr>
          <p:spPr bwMode="auto">
            <a:xfrm>
              <a:off x="228600" y="1835150"/>
              <a:ext cx="460375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/>
                <a:t>10</a:t>
              </a:r>
            </a:p>
          </p:txBody>
        </p:sp>
        <p:sp>
          <p:nvSpPr>
            <p:cNvPr id="29717" name="Rectangle 25"/>
            <p:cNvSpPr>
              <a:spLocks noChangeArrowheads="1"/>
            </p:cNvSpPr>
            <p:nvPr/>
          </p:nvSpPr>
          <p:spPr bwMode="auto">
            <a:xfrm>
              <a:off x="688975" y="1524000"/>
              <a:ext cx="2892425" cy="311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600" b="1">
                  <a:solidFill>
                    <a:schemeClr val="hlink"/>
                  </a:solidFill>
                </a:rPr>
                <a:t>Items bought</a:t>
              </a:r>
            </a:p>
          </p:txBody>
        </p:sp>
        <p:sp>
          <p:nvSpPr>
            <p:cNvPr id="29718" name="Rectangle 26"/>
            <p:cNvSpPr>
              <a:spLocks noChangeArrowheads="1"/>
            </p:cNvSpPr>
            <p:nvPr/>
          </p:nvSpPr>
          <p:spPr bwMode="auto">
            <a:xfrm>
              <a:off x="228600" y="1524000"/>
              <a:ext cx="460375" cy="311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en-US" sz="1400" b="1">
                  <a:solidFill>
                    <a:schemeClr val="hlink"/>
                  </a:solidFill>
                </a:rPr>
                <a:t>Tid</a:t>
              </a:r>
            </a:p>
          </p:txBody>
        </p:sp>
        <p:sp>
          <p:nvSpPr>
            <p:cNvPr id="29719" name="Line 27"/>
            <p:cNvSpPr>
              <a:spLocks noChangeShapeType="1"/>
            </p:cNvSpPr>
            <p:nvPr/>
          </p:nvSpPr>
          <p:spPr bwMode="auto">
            <a:xfrm>
              <a:off x="228600" y="1524000"/>
              <a:ext cx="33528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0" name="Line 28"/>
            <p:cNvSpPr>
              <a:spLocks noChangeShapeType="1"/>
            </p:cNvSpPr>
            <p:nvPr/>
          </p:nvSpPr>
          <p:spPr bwMode="auto">
            <a:xfrm>
              <a:off x="228600" y="1835150"/>
              <a:ext cx="3352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1" name="Line 29"/>
            <p:cNvSpPr>
              <a:spLocks noChangeShapeType="1"/>
            </p:cNvSpPr>
            <p:nvPr/>
          </p:nvSpPr>
          <p:spPr bwMode="auto">
            <a:xfrm>
              <a:off x="228600" y="2146300"/>
              <a:ext cx="3352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2" name="Line 30"/>
            <p:cNvSpPr>
              <a:spLocks noChangeShapeType="1"/>
            </p:cNvSpPr>
            <p:nvPr/>
          </p:nvSpPr>
          <p:spPr bwMode="auto">
            <a:xfrm>
              <a:off x="228600" y="2457450"/>
              <a:ext cx="3352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3" name="Line 31"/>
            <p:cNvSpPr>
              <a:spLocks noChangeShapeType="1"/>
            </p:cNvSpPr>
            <p:nvPr/>
          </p:nvSpPr>
          <p:spPr bwMode="auto">
            <a:xfrm>
              <a:off x="228600" y="2768600"/>
              <a:ext cx="3352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4" name="Line 33"/>
            <p:cNvSpPr>
              <a:spLocks noChangeShapeType="1"/>
            </p:cNvSpPr>
            <p:nvPr/>
          </p:nvSpPr>
          <p:spPr bwMode="auto">
            <a:xfrm>
              <a:off x="228600" y="1524000"/>
              <a:ext cx="0" cy="18161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5" name="Line 34"/>
            <p:cNvSpPr>
              <a:spLocks noChangeShapeType="1"/>
            </p:cNvSpPr>
            <p:nvPr/>
          </p:nvSpPr>
          <p:spPr bwMode="auto">
            <a:xfrm>
              <a:off x="688975" y="1524000"/>
              <a:ext cx="0" cy="18161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6" name="Line 35"/>
            <p:cNvSpPr>
              <a:spLocks noChangeShapeType="1"/>
            </p:cNvSpPr>
            <p:nvPr/>
          </p:nvSpPr>
          <p:spPr bwMode="auto">
            <a:xfrm>
              <a:off x="3581400" y="1524000"/>
              <a:ext cx="0" cy="18161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27" name="Line 36"/>
            <p:cNvSpPr>
              <a:spLocks noChangeShapeType="1"/>
            </p:cNvSpPr>
            <p:nvPr/>
          </p:nvSpPr>
          <p:spPr bwMode="auto">
            <a:xfrm>
              <a:off x="228600" y="3054350"/>
              <a:ext cx="3352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9732" name="Rectangle 38"/>
          <p:cNvSpPr>
            <a:spLocks noChangeArrowheads="1"/>
          </p:cNvSpPr>
          <p:nvPr/>
        </p:nvSpPr>
        <p:spPr bwMode="auto">
          <a:xfrm>
            <a:off x="3749675" y="5410200"/>
            <a:ext cx="5334000" cy="1219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>
            <a:lvl1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14400" indent="-4572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 smtClean="0"/>
              <a:t>Association rules: (many more!)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i="1" dirty="0" smtClean="0"/>
              <a:t>Beer </a:t>
            </a:r>
            <a:r>
              <a:rPr lang="en-US" altLang="en-US" sz="2400" dirty="0" smtClean="0">
                <a:sym typeface="Wingdings" panose="05000000000000000000" pitchFamily="2" charset="2"/>
              </a:rPr>
              <a:t></a:t>
            </a:r>
            <a:r>
              <a:rPr lang="en-US" altLang="en-US" sz="2400" i="1" dirty="0" smtClean="0">
                <a:sym typeface="Symbol" panose="05050102010706020507" pitchFamily="18" charset="2"/>
              </a:rPr>
              <a:t> Diaper  </a:t>
            </a:r>
            <a:r>
              <a:rPr lang="en-US" altLang="en-US" sz="2400" dirty="0" smtClean="0">
                <a:sym typeface="Symbol" panose="05050102010706020507" pitchFamily="18" charset="2"/>
              </a:rPr>
              <a:t>(60%, 100%)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i="1" dirty="0" smtClean="0"/>
              <a:t>Diaper </a:t>
            </a:r>
            <a:r>
              <a:rPr lang="en-US" altLang="en-US" sz="2400" dirty="0" smtClean="0">
                <a:sym typeface="Wingdings" panose="05000000000000000000" pitchFamily="2" charset="2"/>
              </a:rPr>
              <a:t></a:t>
            </a:r>
            <a:r>
              <a:rPr lang="en-US" altLang="en-US" sz="2400" i="1" dirty="0" smtClean="0">
                <a:sym typeface="Symbol" panose="05050102010706020507" pitchFamily="18" charset="2"/>
              </a:rPr>
              <a:t> Beer  </a:t>
            </a:r>
            <a:r>
              <a:rPr lang="en-US" altLang="en-US" sz="2400" dirty="0" smtClean="0">
                <a:sym typeface="Symbol" panose="05050102010706020507" pitchFamily="18" charset="2"/>
              </a:rPr>
              <a:t>(60%, 75%)</a:t>
            </a:r>
          </a:p>
        </p:txBody>
      </p:sp>
      <p:sp>
        <p:nvSpPr>
          <p:cNvPr id="2" name="Rectangle 1"/>
          <p:cNvSpPr/>
          <p:nvPr/>
        </p:nvSpPr>
        <p:spPr>
          <a:xfrm>
            <a:off x="409575" y="5561013"/>
            <a:ext cx="2762250" cy="1076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sz="1600" dirty="0" err="1"/>
              <a:t>Milk</a:t>
            </a:r>
            <a:r>
              <a:rPr lang="en-US" altLang="en-US" sz="1600" dirty="0" err="1">
                <a:sym typeface="Wingdings" panose="05000000000000000000" pitchFamily="2" charset="2"/>
              </a:rPr>
              <a:t>Nuts</a:t>
            </a:r>
            <a:r>
              <a:rPr lang="en-US" altLang="en-US" sz="1600" dirty="0">
                <a:sym typeface="Wingdings" panose="05000000000000000000" pitchFamily="2" charset="2"/>
              </a:rPr>
              <a:t> (s=?,c=?)</a:t>
            </a:r>
          </a:p>
          <a:p>
            <a:pPr>
              <a:defRPr/>
            </a:pPr>
            <a:r>
              <a:rPr lang="en-US" altLang="en-US" sz="1600" dirty="0">
                <a:sym typeface="Wingdings" panose="05000000000000000000" pitchFamily="2" charset="2"/>
              </a:rPr>
              <a:t>Nuts Milk (s=?,c=?)</a:t>
            </a:r>
          </a:p>
          <a:p>
            <a:pPr>
              <a:defRPr/>
            </a:pPr>
            <a:r>
              <a:rPr lang="en-US" altLang="en-US" sz="1600" dirty="0" err="1">
                <a:sym typeface="Wingdings" panose="05000000000000000000" pitchFamily="2" charset="2"/>
              </a:rPr>
              <a:t>Eggmilk</a:t>
            </a:r>
            <a:r>
              <a:rPr lang="en-US" altLang="en-US" sz="1600" dirty="0">
                <a:sym typeface="Wingdings" panose="05000000000000000000" pitchFamily="2" charset="2"/>
              </a:rPr>
              <a:t> (s=?,c=?)</a:t>
            </a:r>
          </a:p>
          <a:p>
            <a:pPr>
              <a:defRPr/>
            </a:pPr>
            <a:r>
              <a:rPr lang="en-US" altLang="en-US" sz="1600" dirty="0" err="1">
                <a:sym typeface="Wingdings" panose="05000000000000000000" pitchFamily="2" charset="2"/>
              </a:rPr>
              <a:t>MilkEgg</a:t>
            </a:r>
            <a:r>
              <a:rPr lang="en-US" altLang="en-US" sz="1600" dirty="0">
                <a:sym typeface="Wingdings" panose="05000000000000000000" pitchFamily="2" charset="2"/>
              </a:rPr>
              <a:t> (s=?,c=?)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13" y="4605338"/>
            <a:ext cx="5507037" cy="649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33400"/>
          </a:xfrm>
        </p:spPr>
        <p:txBody>
          <a:bodyPr/>
          <a:lstStyle/>
          <a:p>
            <a:r>
              <a:rPr lang="en-US" altLang="en-US" sz="2800" smtClean="0">
                <a:solidFill>
                  <a:srgbClr val="000099"/>
                </a:solidFill>
              </a:rPr>
              <a:t>CLOSET+: Mining Closed Itemsets by Pattern-Growth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458200" cy="5130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200" smtClean="0"/>
              <a:t>Itemset merging: if Y appears in every occurrence of X, then Y is merged with X</a:t>
            </a:r>
          </a:p>
          <a:p>
            <a:pPr>
              <a:lnSpc>
                <a:spcPct val="120000"/>
              </a:lnSpc>
            </a:pPr>
            <a:r>
              <a:rPr lang="en-US" altLang="en-US" sz="2200" smtClean="0"/>
              <a:t>Sub-itemset pruning: if Y </a:t>
            </a:r>
            <a:r>
              <a:rPr lang="he-IL" altLang="en-US" sz="2200" smtClean="0"/>
              <a:t>כ</a:t>
            </a:r>
            <a:r>
              <a:rPr lang="en-US" altLang="en-US" sz="2200" smtClean="0"/>
              <a:t> X, and sup(X) = sup(Y), X and all of X’s descendants in the set enumeration tree can be pruned</a:t>
            </a:r>
          </a:p>
          <a:p>
            <a:pPr>
              <a:lnSpc>
                <a:spcPct val="120000"/>
              </a:lnSpc>
            </a:pPr>
            <a:r>
              <a:rPr lang="en-US" altLang="en-US" sz="2200" smtClean="0"/>
              <a:t>Hybrid tree projection</a:t>
            </a:r>
          </a:p>
          <a:p>
            <a:pPr lvl="1">
              <a:lnSpc>
                <a:spcPct val="120000"/>
              </a:lnSpc>
            </a:pPr>
            <a:r>
              <a:rPr lang="en-US" altLang="en-US" sz="2200" smtClean="0"/>
              <a:t>Bottom-up physical tree-projection</a:t>
            </a:r>
          </a:p>
          <a:p>
            <a:pPr lvl="1">
              <a:lnSpc>
                <a:spcPct val="120000"/>
              </a:lnSpc>
            </a:pPr>
            <a:r>
              <a:rPr lang="en-US" altLang="en-US" sz="2200" smtClean="0"/>
              <a:t>Top-down pseudo tree-projection</a:t>
            </a:r>
          </a:p>
          <a:p>
            <a:pPr>
              <a:lnSpc>
                <a:spcPct val="120000"/>
              </a:lnSpc>
            </a:pPr>
            <a:r>
              <a:rPr lang="en-US" altLang="en-US" sz="2200" smtClean="0"/>
              <a:t>Item skipping: if a local frequent item has the same support in several header tables at different levels, one can prune it from the header table at higher levels</a:t>
            </a:r>
          </a:p>
          <a:p>
            <a:pPr>
              <a:lnSpc>
                <a:spcPct val="120000"/>
              </a:lnSpc>
            </a:pPr>
            <a:r>
              <a:rPr lang="en-US" altLang="en-US" sz="2200" smtClean="0"/>
              <a:t>Efficient subset checking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762000"/>
          </a:xfrm>
        </p:spPr>
        <p:txBody>
          <a:bodyPr/>
          <a:lstStyle/>
          <a:p>
            <a:r>
              <a:rPr lang="en-US" altLang="en-US" smtClean="0"/>
              <a:t>MaxMiner: Mining Max-Patterns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497888" cy="5181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smtClean="0"/>
              <a:t>1</a:t>
            </a:r>
            <a:r>
              <a:rPr lang="en-US" altLang="en-US" sz="2400" baseline="30000" smtClean="0"/>
              <a:t>st</a:t>
            </a:r>
            <a:r>
              <a:rPr lang="en-US" altLang="en-US" sz="2400" smtClean="0"/>
              <a:t> scan: find frequent items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A, B, C, D, E</a:t>
            </a:r>
          </a:p>
          <a:p>
            <a:pPr>
              <a:lnSpc>
                <a:spcPct val="120000"/>
              </a:lnSpc>
            </a:pPr>
            <a:r>
              <a:rPr lang="en-US" altLang="en-US" sz="2400" smtClean="0"/>
              <a:t>2</a:t>
            </a:r>
            <a:r>
              <a:rPr lang="en-US" altLang="en-US" sz="2400" baseline="30000" smtClean="0"/>
              <a:t>nd</a:t>
            </a:r>
            <a:r>
              <a:rPr lang="en-US" altLang="en-US" sz="2400" smtClean="0"/>
              <a:t> scan: find support for 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AB, AC, AD, AE, </a:t>
            </a:r>
            <a:r>
              <a:rPr lang="en-US" altLang="en-US" sz="2400" smtClean="0">
                <a:solidFill>
                  <a:schemeClr val="folHlink"/>
                </a:solidFill>
              </a:rPr>
              <a:t>ABCDE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BC, BD, BE, </a:t>
            </a:r>
            <a:r>
              <a:rPr lang="en-US" altLang="en-US" sz="2400" smtClean="0">
                <a:solidFill>
                  <a:schemeClr val="folHlink"/>
                </a:solidFill>
              </a:rPr>
              <a:t>BCDE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CD, CE, </a:t>
            </a:r>
            <a:r>
              <a:rPr lang="en-US" altLang="en-US" sz="2400" smtClean="0">
                <a:solidFill>
                  <a:schemeClr val="folHlink"/>
                </a:solidFill>
              </a:rPr>
              <a:t>CDE</a:t>
            </a:r>
            <a:r>
              <a:rPr lang="en-US" altLang="en-US" sz="2400" smtClean="0"/>
              <a:t>, DE</a:t>
            </a:r>
          </a:p>
          <a:p>
            <a:pPr>
              <a:lnSpc>
                <a:spcPct val="120000"/>
              </a:lnSpc>
            </a:pPr>
            <a:r>
              <a:rPr lang="en-US" altLang="en-US" sz="2400" smtClean="0"/>
              <a:t>Since BCDE is a max-pattern, no need to check BCD, BDE, CDE in later scan</a:t>
            </a:r>
          </a:p>
          <a:p>
            <a:pPr>
              <a:lnSpc>
                <a:spcPct val="120000"/>
              </a:lnSpc>
            </a:pPr>
            <a:r>
              <a:rPr lang="en-US" altLang="en-US" sz="2400" smtClean="0"/>
              <a:t>R. Bayardo. </a:t>
            </a:r>
            <a:r>
              <a:rPr lang="en-US" altLang="en-US" sz="2400" smtClean="0">
                <a:solidFill>
                  <a:schemeClr val="folHlink"/>
                </a:solidFill>
              </a:rPr>
              <a:t>Efficiently mining long patterns from databases</a:t>
            </a:r>
            <a:r>
              <a:rPr lang="en-US" altLang="en-US" sz="2400" smtClean="0"/>
              <a:t>. </a:t>
            </a:r>
            <a:r>
              <a:rPr lang="en-US" altLang="en-US" sz="2400" i="1" smtClean="0">
                <a:solidFill>
                  <a:schemeClr val="tx2"/>
                </a:solidFill>
              </a:rPr>
              <a:t>SIGMOD’98</a:t>
            </a:r>
          </a:p>
        </p:txBody>
      </p:sp>
      <p:graphicFrame>
        <p:nvGraphicFramePr>
          <p:cNvPr id="155652" name="Group 4"/>
          <p:cNvGraphicFramePr>
            <a:graphicFrameLocks noGrp="1"/>
          </p:cNvGraphicFramePr>
          <p:nvPr/>
        </p:nvGraphicFramePr>
        <p:xfrm>
          <a:off x="6553200" y="1371600"/>
          <a:ext cx="2286000" cy="1463676"/>
        </p:xfrm>
        <a:graphic>
          <a:graphicData uri="http://schemas.openxmlformats.org/drawingml/2006/table">
            <a:tbl>
              <a:tblPr/>
              <a:tblGrid>
                <a:gridCol w="685800"/>
                <a:gridCol w="1600200"/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D, 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D, E,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D, F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9045" name="Text Box 21"/>
          <p:cNvSpPr txBox="1">
            <a:spLocks noChangeArrowheads="1"/>
          </p:cNvSpPr>
          <p:nvPr/>
        </p:nvSpPr>
        <p:spPr bwMode="auto">
          <a:xfrm>
            <a:off x="5791200" y="3581400"/>
            <a:ext cx="24257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folHlink"/>
                </a:solidFill>
              </a:rPr>
              <a:t>Potential max-patterns</a:t>
            </a:r>
          </a:p>
        </p:txBody>
      </p:sp>
      <p:sp>
        <p:nvSpPr>
          <p:cNvPr id="129046" name="Line 22"/>
          <p:cNvSpPr>
            <a:spLocks noChangeShapeType="1"/>
          </p:cNvSpPr>
          <p:nvPr/>
        </p:nvSpPr>
        <p:spPr bwMode="auto">
          <a:xfrm flipH="1" flipV="1">
            <a:off x="4495800" y="3429000"/>
            <a:ext cx="1676400" cy="38100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9047" name="Line 23"/>
          <p:cNvSpPr>
            <a:spLocks noChangeShapeType="1"/>
          </p:cNvSpPr>
          <p:nvPr/>
        </p:nvSpPr>
        <p:spPr bwMode="auto">
          <a:xfrm flipH="1" flipV="1">
            <a:off x="3733800" y="3886200"/>
            <a:ext cx="2362200" cy="7620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9048" name="Line 24"/>
          <p:cNvSpPr>
            <a:spLocks noChangeShapeType="1"/>
          </p:cNvSpPr>
          <p:nvPr/>
        </p:nvSpPr>
        <p:spPr bwMode="auto">
          <a:xfrm flipH="1">
            <a:off x="3048000" y="4114800"/>
            <a:ext cx="2895600" cy="15240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 altLang="en-US" sz="3200" smtClean="0"/>
              <a:t>CHARM: Mining by Exploring Vertical Data Format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181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smtClean="0"/>
              <a:t>Vertical format: t(AB) = {T</a:t>
            </a:r>
            <a:r>
              <a:rPr lang="en-US" altLang="en-US" sz="2400" baseline="-25000" smtClean="0"/>
              <a:t>11</a:t>
            </a:r>
            <a:r>
              <a:rPr lang="en-US" altLang="en-US" sz="2400" smtClean="0"/>
              <a:t>, T</a:t>
            </a:r>
            <a:r>
              <a:rPr lang="en-US" altLang="en-US" sz="2400" baseline="-25000" smtClean="0"/>
              <a:t>25</a:t>
            </a:r>
            <a:r>
              <a:rPr lang="en-US" altLang="en-US" sz="2400" smtClean="0"/>
              <a:t>, …}</a:t>
            </a:r>
          </a:p>
          <a:p>
            <a:pPr lvl="1">
              <a:lnSpc>
                <a:spcPct val="110000"/>
              </a:lnSpc>
            </a:pPr>
            <a:r>
              <a:rPr lang="en-US" altLang="en-US" sz="2400" smtClean="0"/>
              <a:t>tid-list: list of trans.-ids containing an itemset </a:t>
            </a:r>
          </a:p>
          <a:p>
            <a:pPr>
              <a:lnSpc>
                <a:spcPct val="110000"/>
              </a:lnSpc>
            </a:pPr>
            <a:r>
              <a:rPr lang="en-US" altLang="en-US" sz="2400" smtClean="0"/>
              <a:t>Deriving closed patterns based on vertical intersections</a:t>
            </a:r>
          </a:p>
          <a:p>
            <a:pPr lvl="1">
              <a:lnSpc>
                <a:spcPct val="110000"/>
              </a:lnSpc>
            </a:pPr>
            <a:r>
              <a:rPr lang="en-US" altLang="en-US" sz="2400" smtClean="0"/>
              <a:t>t(X) = t(Y): X and Y always happen together</a:t>
            </a:r>
          </a:p>
          <a:p>
            <a:pPr lvl="1">
              <a:lnSpc>
                <a:spcPct val="110000"/>
              </a:lnSpc>
            </a:pPr>
            <a:r>
              <a:rPr lang="en-US" altLang="en-US" sz="2400" smtClean="0"/>
              <a:t>t(X) </a:t>
            </a:r>
            <a:r>
              <a:rPr lang="en-US" altLang="en-US" sz="2400" smtClean="0">
                <a:sym typeface="Symbol" panose="05050102010706020507" pitchFamily="18" charset="2"/>
              </a:rPr>
              <a:t> t(Y): transaction having X always has Y</a:t>
            </a:r>
          </a:p>
          <a:p>
            <a:pPr>
              <a:lnSpc>
                <a:spcPct val="110000"/>
              </a:lnSpc>
            </a:pPr>
            <a:r>
              <a:rPr lang="en-US" altLang="en-US" sz="2400" smtClean="0">
                <a:sym typeface="Symbol" panose="05050102010706020507" pitchFamily="18" charset="2"/>
              </a:rPr>
              <a:t>Using </a:t>
            </a:r>
            <a:r>
              <a:rPr lang="en-US" altLang="en-US" sz="2400" smtClean="0">
                <a:solidFill>
                  <a:schemeClr val="hlink"/>
                </a:solidFill>
                <a:sym typeface="Symbol" panose="05050102010706020507" pitchFamily="18" charset="2"/>
              </a:rPr>
              <a:t>diffset</a:t>
            </a:r>
            <a:r>
              <a:rPr lang="en-US" altLang="en-US" sz="2400" smtClean="0">
                <a:sym typeface="Symbol" panose="05050102010706020507" pitchFamily="18" charset="2"/>
              </a:rPr>
              <a:t> to accelerate mining</a:t>
            </a:r>
          </a:p>
          <a:p>
            <a:pPr lvl="1">
              <a:lnSpc>
                <a:spcPct val="110000"/>
              </a:lnSpc>
            </a:pPr>
            <a:r>
              <a:rPr lang="en-US" altLang="en-US" sz="2400" smtClean="0">
                <a:sym typeface="Symbol" panose="05050102010706020507" pitchFamily="18" charset="2"/>
              </a:rPr>
              <a:t>Only keep track of differences of tids</a:t>
            </a:r>
          </a:p>
          <a:p>
            <a:pPr lvl="1">
              <a:lnSpc>
                <a:spcPct val="110000"/>
              </a:lnSpc>
            </a:pPr>
            <a:r>
              <a:rPr lang="en-US" altLang="en-US" sz="2400" smtClean="0">
                <a:sym typeface="Symbol" panose="05050102010706020507" pitchFamily="18" charset="2"/>
              </a:rPr>
              <a:t>t(X) = {T</a:t>
            </a:r>
            <a:r>
              <a:rPr lang="en-US" altLang="en-US" sz="2400" baseline="-25000" smtClean="0">
                <a:sym typeface="Symbol" panose="05050102010706020507" pitchFamily="18" charset="2"/>
              </a:rPr>
              <a:t>1</a:t>
            </a:r>
            <a:r>
              <a:rPr lang="en-US" altLang="en-US" sz="2400" smtClean="0">
                <a:sym typeface="Symbol" panose="05050102010706020507" pitchFamily="18" charset="2"/>
              </a:rPr>
              <a:t>, T</a:t>
            </a:r>
            <a:r>
              <a:rPr lang="en-US" altLang="en-US" sz="2400" baseline="-25000" smtClean="0">
                <a:sym typeface="Symbol" panose="05050102010706020507" pitchFamily="18" charset="2"/>
              </a:rPr>
              <a:t>2</a:t>
            </a:r>
            <a:r>
              <a:rPr lang="en-US" altLang="en-US" sz="2400" smtClean="0">
                <a:sym typeface="Symbol" panose="05050102010706020507" pitchFamily="18" charset="2"/>
              </a:rPr>
              <a:t>, T</a:t>
            </a:r>
            <a:r>
              <a:rPr lang="en-US" altLang="en-US" sz="2400" baseline="-25000" smtClean="0">
                <a:sym typeface="Symbol" panose="05050102010706020507" pitchFamily="18" charset="2"/>
              </a:rPr>
              <a:t>3</a:t>
            </a:r>
            <a:r>
              <a:rPr lang="en-US" altLang="en-US" sz="2400" smtClean="0">
                <a:sym typeface="Symbol" panose="05050102010706020507" pitchFamily="18" charset="2"/>
              </a:rPr>
              <a:t>},  t(XY) = {T</a:t>
            </a:r>
            <a:r>
              <a:rPr lang="en-US" altLang="en-US" sz="2400" baseline="-25000" smtClean="0">
                <a:sym typeface="Symbol" panose="05050102010706020507" pitchFamily="18" charset="2"/>
              </a:rPr>
              <a:t>1</a:t>
            </a:r>
            <a:r>
              <a:rPr lang="en-US" altLang="en-US" sz="2400" smtClean="0">
                <a:sym typeface="Symbol" panose="05050102010706020507" pitchFamily="18" charset="2"/>
              </a:rPr>
              <a:t>, T</a:t>
            </a:r>
            <a:r>
              <a:rPr lang="en-US" altLang="en-US" sz="2400" baseline="-25000" smtClean="0">
                <a:sym typeface="Symbol" panose="05050102010706020507" pitchFamily="18" charset="2"/>
              </a:rPr>
              <a:t>3</a:t>
            </a:r>
            <a:r>
              <a:rPr lang="en-US" altLang="en-US" sz="2400" smtClean="0">
                <a:sym typeface="Symbol" panose="05050102010706020507" pitchFamily="18" charset="2"/>
              </a:rPr>
              <a:t>} </a:t>
            </a:r>
          </a:p>
          <a:p>
            <a:pPr lvl="1">
              <a:lnSpc>
                <a:spcPct val="110000"/>
              </a:lnSpc>
            </a:pPr>
            <a:r>
              <a:rPr lang="en-US" altLang="en-US" sz="2400" smtClean="0">
                <a:sym typeface="Symbol" panose="05050102010706020507" pitchFamily="18" charset="2"/>
              </a:rPr>
              <a:t>Diffset (XY, X) = {T</a:t>
            </a:r>
            <a:r>
              <a:rPr lang="en-US" altLang="en-US" sz="2400" baseline="-25000" smtClean="0">
                <a:sym typeface="Symbol" panose="05050102010706020507" pitchFamily="18" charset="2"/>
              </a:rPr>
              <a:t>2</a:t>
            </a:r>
            <a:r>
              <a:rPr lang="en-US" altLang="en-US" sz="2400" smtClean="0">
                <a:sym typeface="Symbol" panose="05050102010706020507" pitchFamily="18" charset="2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altLang="en-US" sz="2400" smtClean="0"/>
              <a:t>Eclat/MaxEclat (Zaki et al. @KDD’97), VIPER(P. Shenoy et al.@SIGMOD’00), CHARM (Zaki &amp; Hsiao@SDM’02)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FA80FF-CB9F-4C28-B4B4-0CB7AB264346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200" smtClean="0"/>
          </a:p>
        </p:txBody>
      </p:sp>
      <p:pic>
        <p:nvPicPr>
          <p:cNvPr id="133123" name="Picture 2" descr="assoc_b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3820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304800" y="381000"/>
            <a:ext cx="8686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solidFill>
                  <a:schemeClr val="tx2"/>
                </a:solidFill>
              </a:rPr>
              <a:t>Visualization of Association Rules: Plane Graph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A33B81-E7B6-4B16-94B6-583D418DA6B5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200" smtClean="0"/>
          </a:p>
        </p:txBody>
      </p:sp>
      <p:pic>
        <p:nvPicPr>
          <p:cNvPr id="135171" name="Picture 1026" descr="assoc_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38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1027"/>
          <p:cNvSpPr>
            <a:spLocks noChangeArrowheads="1"/>
          </p:cNvSpPr>
          <p:nvPr/>
        </p:nvSpPr>
        <p:spPr bwMode="auto">
          <a:xfrm>
            <a:off x="304800" y="3048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solidFill>
                  <a:schemeClr val="tx2"/>
                </a:solidFill>
              </a:rPr>
              <a:t>Visualization of Association Rules: Rule Graph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E5D4C3-B8CE-4F74-9B83-B029C6443448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200" smtClean="0"/>
          </a:p>
        </p:txBody>
      </p:sp>
      <p:sp>
        <p:nvSpPr>
          <p:cNvPr id="137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28600"/>
            <a:ext cx="7391400" cy="1066800"/>
          </a:xfrm>
        </p:spPr>
        <p:txBody>
          <a:bodyPr/>
          <a:lstStyle/>
          <a:p>
            <a:pPr eaLnBrk="1" hangingPunct="1"/>
            <a:r>
              <a:rPr lang="en-US" altLang="en-US" smtClean="0"/>
              <a:t>Visualization of Association Rules </a:t>
            </a:r>
            <a:br>
              <a:rPr lang="en-US" altLang="en-US" smtClean="0"/>
            </a:br>
            <a:r>
              <a:rPr lang="en-US" altLang="en-US" smtClean="0"/>
              <a:t>(SGI/MineSet 3.0)</a:t>
            </a:r>
            <a:endParaRPr lang="en-US" altLang="en-US" b="1" smtClean="0"/>
          </a:p>
        </p:txBody>
      </p:sp>
      <p:pic>
        <p:nvPicPr>
          <p:cNvPr id="137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6B9B26-926A-430D-961D-6FE63F20A1C7}" type="slidenum">
              <a:rPr lang="en-US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200" smtClean="0"/>
          </a:p>
        </p:txBody>
      </p:sp>
      <p:sp>
        <p:nvSpPr>
          <p:cNvPr id="139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z="3200" smtClean="0"/>
              <a:t>Chapter 5: Mining Frequent Patterns, Association and Correlations: Basic Concepts and Methods</a:t>
            </a:r>
          </a:p>
        </p:txBody>
      </p:sp>
      <p:sp>
        <p:nvSpPr>
          <p:cNvPr id="139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458200" cy="5105400"/>
          </a:xfrm>
          <a:noFill/>
        </p:spPr>
        <p:txBody>
          <a:bodyPr lIns="92075" tIns="46038" rIns="92075" bIns="46038"/>
          <a:lstStyle/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dirty="0" smtClean="0"/>
              <a:t>Basic Concepts</a:t>
            </a:r>
          </a:p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dirty="0" smtClean="0"/>
              <a:t>Frequent Itemset Mining Methods </a:t>
            </a:r>
          </a:p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dirty="0" smtClean="0"/>
              <a:t>Which Patterns Are Interesting?—Pattern Evaluation Methods</a:t>
            </a:r>
          </a:p>
          <a:p>
            <a:pPr marL="457200" indent="-457200" eaLnBrk="1" hangingPunct="1">
              <a:lnSpc>
                <a:spcPct val="200000"/>
              </a:lnSpc>
              <a:buSzTx/>
            </a:pPr>
            <a:r>
              <a:rPr lang="en-US" altLang="en-US" dirty="0" smtClean="0"/>
              <a:t>Summary</a:t>
            </a:r>
          </a:p>
        </p:txBody>
      </p:sp>
      <p:sp>
        <p:nvSpPr>
          <p:cNvPr id="139269" name="AutoShape 4"/>
          <p:cNvSpPr>
            <a:spLocks noChangeArrowheads="1"/>
          </p:cNvSpPr>
          <p:nvPr/>
        </p:nvSpPr>
        <p:spPr bwMode="auto">
          <a:xfrm rot="-1053010">
            <a:off x="7894638" y="3498850"/>
            <a:ext cx="522287" cy="381000"/>
          </a:xfrm>
          <a:prstGeom prst="leftArrow">
            <a:avLst>
              <a:gd name="adj1" fmla="val 50000"/>
              <a:gd name="adj2" fmla="val 34271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05800" cy="609600"/>
          </a:xfrm>
        </p:spPr>
        <p:txBody>
          <a:bodyPr/>
          <a:lstStyle/>
          <a:p>
            <a:pPr marL="457200" indent="-457200" eaLnBrk="1" hangingPunct="1">
              <a:buSzTx/>
            </a:pPr>
            <a:r>
              <a:rPr lang="en-US" altLang="en-US" dirty="0"/>
              <a:t>Which Patterns Are </a:t>
            </a:r>
            <a:r>
              <a:rPr lang="en-US" altLang="en-US" dirty="0" smtClean="0"/>
              <a:t>Interesting?</a:t>
            </a:r>
            <a:br>
              <a:rPr lang="en-US" altLang="en-US" dirty="0" smtClean="0"/>
            </a:br>
            <a:r>
              <a:rPr lang="en-US" altLang="en-US" dirty="0" smtClean="0"/>
              <a:t>Pattern </a:t>
            </a:r>
            <a:r>
              <a:rPr lang="en-US" altLang="en-US" dirty="0"/>
              <a:t>Evaluation Methods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</a:t>
            </a:r>
            <a:r>
              <a:rPr lang="en-US" b="1" dirty="0" smtClean="0"/>
              <a:t> </a:t>
            </a:r>
            <a:r>
              <a:rPr lang="en-US" dirty="0" smtClean="0"/>
              <a:t>though</a:t>
            </a:r>
            <a:r>
              <a:rPr lang="en-US" b="1" dirty="0" smtClean="0"/>
              <a:t> </a:t>
            </a:r>
            <a:r>
              <a:rPr lang="en-US" dirty="0" smtClean="0"/>
              <a:t>the</a:t>
            </a:r>
            <a:r>
              <a:rPr lang="en-US" b="1" dirty="0" smtClean="0"/>
              <a:t> Support</a:t>
            </a:r>
            <a:r>
              <a:rPr lang="en-US" dirty="0" smtClean="0"/>
              <a:t> and </a:t>
            </a:r>
            <a:r>
              <a:rPr lang="en-US" b="1" dirty="0" smtClean="0"/>
              <a:t>confidence</a:t>
            </a:r>
            <a:r>
              <a:rPr lang="en-US" dirty="0" smtClean="0"/>
              <a:t> measures exclude the exploration of a good number of uninteresting rules but still many of the rules generated are of no use by user. </a:t>
            </a:r>
          </a:p>
          <a:p>
            <a:pPr lvl="1"/>
            <a:r>
              <a:rPr lang="en-US" dirty="0" smtClean="0"/>
              <a:t>Its true when support thresholds is low or</a:t>
            </a:r>
          </a:p>
          <a:p>
            <a:pPr lvl="1"/>
            <a:r>
              <a:rPr lang="en-US" dirty="0" smtClean="0"/>
              <a:t>Mining for long patterns.</a:t>
            </a:r>
          </a:p>
          <a:p>
            <a:r>
              <a:rPr lang="en-US" dirty="0" smtClean="0"/>
              <a:t>So it has been a major bottleneck for mining association rules of users interest.</a:t>
            </a:r>
          </a:p>
          <a:p>
            <a:pPr lvl="1"/>
            <a:r>
              <a:rPr lang="en-US" dirty="0" smtClean="0"/>
              <a:t>therefore we need other supplementary factors in conjunction with support and confidence. </a:t>
            </a:r>
            <a:r>
              <a:rPr lang="en-US" dirty="0" err="1" smtClean="0"/>
              <a:t>i.e</a:t>
            </a:r>
            <a:r>
              <a:rPr lang="en-US" dirty="0" smtClean="0"/>
              <a:t> </a:t>
            </a:r>
            <a:r>
              <a:rPr lang="en-US" b="1" dirty="0" smtClean="0"/>
              <a:t>lift and Chi-square (</a:t>
            </a:r>
            <a:r>
              <a:rPr lang="en-US" b="1" i="1" dirty="0" smtClean="0"/>
              <a:t>x</a:t>
            </a:r>
            <a:r>
              <a:rPr lang="en-US" b="1" baseline="30000" dirty="0" smtClean="0"/>
              <a:t>2</a:t>
            </a:r>
            <a:r>
              <a:rPr lang="en-US" b="1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5DE7EB-910F-4691-ABCF-F0C31B877FE0}" type="slidenum">
              <a:rPr lang="en-US" altLang="en-US" smtClean="0"/>
              <a:pPr>
                <a:defRPr/>
              </a:pPr>
              <a:t>97</a:t>
            </a:fld>
            <a:endParaRPr lang="en-US" altLang="en-US"/>
          </a:p>
        </p:txBody>
      </p:sp>
      <p:sp>
        <p:nvSpPr>
          <p:cNvPr id="10" name="AutoShape 2" descr="Image result for chi square symb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091238"/>
            <a:ext cx="614362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2433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05800" cy="609600"/>
          </a:xfrm>
        </p:spPr>
        <p:txBody>
          <a:bodyPr/>
          <a:lstStyle/>
          <a:p>
            <a:r>
              <a:rPr lang="en-US" dirty="0" smtClean="0"/>
              <a:t>Strong rules are not necessarily interesting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Whether or not a rule is interesting can be assessed either subjectively or objectively </a:t>
            </a:r>
            <a:endParaRPr lang="en-US" dirty="0" smtClean="0"/>
          </a:p>
          <a:p>
            <a:pPr lvl="1"/>
            <a:r>
              <a:rPr lang="en-US" dirty="0" smtClean="0"/>
              <a:t>Subjective means users judgment</a:t>
            </a:r>
          </a:p>
          <a:p>
            <a:pPr lvl="1"/>
            <a:r>
              <a:rPr lang="en-US" dirty="0" smtClean="0"/>
              <a:t>Objective depends on statistics behind the data</a:t>
            </a:r>
          </a:p>
          <a:p>
            <a:r>
              <a:rPr lang="en-US" dirty="0" smtClean="0"/>
              <a:t>A misleading Strong Association rule Example:</a:t>
            </a:r>
          </a:p>
          <a:p>
            <a:pPr lvl="1"/>
            <a:r>
              <a:rPr lang="en-US" dirty="0" smtClean="0"/>
              <a:t>Analysis of purchase of computer games and videos</a:t>
            </a:r>
          </a:p>
          <a:p>
            <a:pPr lvl="1"/>
            <a:r>
              <a:rPr lang="en-US" dirty="0" smtClean="0"/>
              <a:t>6000/10,000 transactions are of games s=60%</a:t>
            </a:r>
          </a:p>
          <a:p>
            <a:pPr lvl="1"/>
            <a:r>
              <a:rPr lang="en-US" dirty="0" smtClean="0"/>
              <a:t>7500/10,000 transaction are of videos s=75%</a:t>
            </a:r>
          </a:p>
          <a:p>
            <a:pPr lvl="1"/>
            <a:r>
              <a:rPr lang="en-US" dirty="0" smtClean="0"/>
              <a:t>4000/10,000 transactions have both s=40%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2004659"/>
      </p:ext>
    </p:extLst>
  </p:cSld>
  <p:clrMapOvr>
    <a:masterClrMapping/>
  </p:clrMapOvr>
  <p:transition spd="med">
    <p:zo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05800" cy="609600"/>
          </a:xfrm>
        </p:spPr>
        <p:txBody>
          <a:bodyPr/>
          <a:lstStyle/>
          <a:p>
            <a:r>
              <a:rPr lang="en-US" dirty="0"/>
              <a:t>Strong rules are not necessarily interesting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763000" cy="5105400"/>
          </a:xfrm>
        </p:spPr>
        <p:txBody>
          <a:bodyPr/>
          <a:lstStyle/>
          <a:p>
            <a:r>
              <a:rPr lang="en-US" sz="2500" dirty="0" smtClean="0"/>
              <a:t>The association rules discovered by using </a:t>
            </a:r>
            <a:r>
              <a:rPr lang="en-US" sz="2500" dirty="0" err="1" smtClean="0"/>
              <a:t>min_sup</a:t>
            </a:r>
            <a:r>
              <a:rPr lang="en-US" sz="2500" dirty="0" smtClean="0"/>
              <a:t>=30%</a:t>
            </a:r>
          </a:p>
          <a:p>
            <a:pPr lvl="1"/>
            <a:r>
              <a:rPr lang="en-US" sz="2500" dirty="0" smtClean="0">
                <a:solidFill>
                  <a:srgbClr val="FF0000"/>
                </a:solidFill>
              </a:rPr>
              <a:t>{Games} </a:t>
            </a:r>
            <a:r>
              <a:rPr lang="en-US" sz="25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{Videos} [40%, 66%]</a:t>
            </a:r>
          </a:p>
          <a:p>
            <a:r>
              <a:rPr lang="en-US" sz="2500" dirty="0" smtClean="0">
                <a:sym typeface="Wingdings" panose="05000000000000000000" pitchFamily="2" charset="2"/>
              </a:rPr>
              <a:t>Probability of video purchased </a:t>
            </a:r>
            <a:r>
              <a:rPr lang="en-US" sz="2500" dirty="0" err="1" smtClean="0">
                <a:sym typeface="Wingdings" panose="05000000000000000000" pitchFamily="2" charset="2"/>
              </a:rPr>
              <a:t>i.e</a:t>
            </a:r>
            <a:r>
              <a:rPr lang="en-US" sz="2500" dirty="0" smtClean="0">
                <a:sym typeface="Wingdings" panose="05000000000000000000" pitchFamily="2" charset="2"/>
              </a:rPr>
              <a:t> 75%, its larger than 66%</a:t>
            </a:r>
          </a:p>
          <a:p>
            <a:r>
              <a:rPr lang="en-US" sz="2500" dirty="0" smtClean="0">
                <a:sym typeface="Wingdings" panose="05000000000000000000" pitchFamily="2" charset="2"/>
              </a:rPr>
              <a:t>In fact games and videos are negatively associated/correlated</a:t>
            </a:r>
          </a:p>
          <a:p>
            <a:r>
              <a:rPr lang="en-US" sz="2500" dirty="0" smtClean="0">
                <a:sym typeface="Wingdings" panose="05000000000000000000" pitchFamily="2" charset="2"/>
              </a:rPr>
              <a:t>Without known this reality and just on the basis of support and confidence frameworks the business decision can be made unwisely on above association rule. </a:t>
            </a:r>
          </a:p>
          <a:p>
            <a:r>
              <a:rPr lang="en-US" sz="2500" dirty="0" smtClean="0">
                <a:sym typeface="Wingdings" panose="05000000000000000000" pitchFamily="2" charset="2"/>
              </a:rPr>
              <a:t>Hence we can say correlation has also an importance in finding interesting association rules.</a:t>
            </a:r>
          </a:p>
          <a:p>
            <a:r>
              <a:rPr lang="en-US" sz="2500" b="1" dirty="0" smtClean="0">
                <a:sym typeface="Wingdings" panose="05000000000000000000" pitchFamily="2" charset="2"/>
              </a:rPr>
              <a:t>Lift</a:t>
            </a:r>
            <a:r>
              <a:rPr lang="en-US" sz="2500" dirty="0" smtClean="0">
                <a:sym typeface="Wingdings" panose="05000000000000000000" pitchFamily="2" charset="2"/>
              </a:rPr>
              <a:t> and </a:t>
            </a:r>
            <a:r>
              <a:rPr lang="en-US" sz="2500" b="1" dirty="0" smtClean="0">
                <a:sym typeface="Wingdings" panose="05000000000000000000" pitchFamily="2" charset="2"/>
              </a:rPr>
              <a:t>chi-square</a:t>
            </a:r>
            <a:r>
              <a:rPr lang="en-US" sz="2500" dirty="0" smtClean="0">
                <a:sym typeface="Wingdings" panose="05000000000000000000" pitchFamily="2" charset="2"/>
              </a:rPr>
              <a:t> can measure correlation.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F0EFB-C865-4A5D-864B-BDEDCFC2239E}" type="slidenum">
              <a:rPr lang="en-US" altLang="en-US" smtClean="0"/>
              <a:pPr>
                <a:defRPr/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322860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Berlin Sans FB Demi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11467</TotalTime>
  <Words>6302</Words>
  <Application>Microsoft Office PowerPoint</Application>
  <PresentationFormat>On-screen Show (4:3)</PresentationFormat>
  <Paragraphs>1291</Paragraphs>
  <Slides>113</Slides>
  <Notes>60</Notes>
  <HiddenSlides>2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30" baseType="lpstr">
      <vt:lpstr>SimSun</vt:lpstr>
      <vt:lpstr>SimSun</vt:lpstr>
      <vt:lpstr>Arial</vt:lpstr>
      <vt:lpstr>Arial Black</vt:lpstr>
      <vt:lpstr>Berlin Sans FB Demi</vt:lpstr>
      <vt:lpstr>Bradley Hand ITC</vt:lpstr>
      <vt:lpstr>Cambria Math</vt:lpstr>
      <vt:lpstr>Symbol</vt:lpstr>
      <vt:lpstr>Tahoma</vt:lpstr>
      <vt:lpstr>Times New Roman</vt:lpstr>
      <vt:lpstr>Verdana</vt:lpstr>
      <vt:lpstr>Viner Hand ITC</vt:lpstr>
      <vt:lpstr>Wingdings</vt:lpstr>
      <vt:lpstr>Wingdings 3</vt:lpstr>
      <vt:lpstr>Blends</vt:lpstr>
      <vt:lpstr>Chart</vt:lpstr>
      <vt:lpstr>Equation</vt:lpstr>
      <vt:lpstr>Data Mining:   Concepts and Techniques  (3rd ed.)  — Chapter 6 —</vt:lpstr>
      <vt:lpstr>Chapter 5: Mining Frequent Patterns, Association and Correlations: Basic Concepts and Methods</vt:lpstr>
      <vt:lpstr>What Is Frequent Pattern Analysis?</vt:lpstr>
      <vt:lpstr>What Is Frequent Pattern Analysis?..</vt:lpstr>
      <vt:lpstr>Market Basket Analysis</vt:lpstr>
      <vt:lpstr>Why Is Freq. Pattern Mining Important?</vt:lpstr>
      <vt:lpstr>Support and Confidence</vt:lpstr>
      <vt:lpstr>Basic Concepts: Frequent Patterns</vt:lpstr>
      <vt:lpstr>Basic Concepts: Association Rules</vt:lpstr>
      <vt:lpstr>Frequent items</vt:lpstr>
      <vt:lpstr>Frequent items</vt:lpstr>
      <vt:lpstr>Frequent items</vt:lpstr>
      <vt:lpstr>Frequent items</vt:lpstr>
      <vt:lpstr>Frequent items</vt:lpstr>
      <vt:lpstr>Max Frequent and Closed Frequent Itemsets</vt:lpstr>
      <vt:lpstr>Max Frequent and Closed Frequent Itemsets</vt:lpstr>
      <vt:lpstr>Max Frequent and Closed Frequent Itemsets</vt:lpstr>
      <vt:lpstr>Max Frequent and Closed Frequent Itemsets</vt:lpstr>
      <vt:lpstr>Max Frequent and Closed Frequent Itemsets</vt:lpstr>
      <vt:lpstr>Max Frequent and Closed Frequent Itemsets</vt:lpstr>
      <vt:lpstr>Find frequent itemsets for 1,2,3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Closed Patterns and Max-Patterns</vt:lpstr>
      <vt:lpstr>Closed Patterns and Max-Patterns</vt:lpstr>
      <vt:lpstr>Computational Complexity of Frequent Itemset Mining</vt:lpstr>
      <vt:lpstr>Chapter 5: Mining Frequent Patterns, Association and Correlations: Basic Concepts and Methods</vt:lpstr>
      <vt:lpstr>Scalable Frequent Itemset Mining Methods</vt:lpstr>
      <vt:lpstr>The Downward Closure Property and Scalable Mining Methods</vt:lpstr>
      <vt:lpstr>Apriori: A Candidate Generation &amp; Test Approach</vt:lpstr>
      <vt:lpstr>The Apriori Algorithm—An Example </vt:lpstr>
      <vt:lpstr>Pruning</vt:lpstr>
      <vt:lpstr>Example 2</vt:lpstr>
      <vt:lpstr>Association rule generation</vt:lpstr>
      <vt:lpstr>Association rule generation</vt:lpstr>
      <vt:lpstr>Example 3</vt:lpstr>
      <vt:lpstr>Example 3</vt:lpstr>
      <vt:lpstr>Example 3</vt:lpstr>
      <vt:lpstr>Example 3</vt:lpstr>
      <vt:lpstr>How to make association rules</vt:lpstr>
      <vt:lpstr>How to make association rules</vt:lpstr>
      <vt:lpstr>How to make association rules</vt:lpstr>
      <vt:lpstr>The Apriori Algorithm (Pseudo-Code)</vt:lpstr>
      <vt:lpstr>Implementation of Apriori</vt:lpstr>
      <vt:lpstr>Summary of Apriori</vt:lpstr>
      <vt:lpstr>H.W</vt:lpstr>
      <vt:lpstr>Candidate Generation: An SQL Implementation</vt:lpstr>
      <vt:lpstr>Scalable Frequent Itemset Mining Methods</vt:lpstr>
      <vt:lpstr>Use RapidMiner to generate FPs and Association Rules</vt:lpstr>
      <vt:lpstr>H.W (RapidMiner)</vt:lpstr>
      <vt:lpstr>Further Improvement of the Apriori Method</vt:lpstr>
      <vt:lpstr>How to Count Supports of Candidates?</vt:lpstr>
      <vt:lpstr>How to Count Supports of Candidates?</vt:lpstr>
      <vt:lpstr>Hash table</vt:lpstr>
      <vt:lpstr>Transaction reduction</vt:lpstr>
      <vt:lpstr>Counting Supports of Candidates Using Hash Tree</vt:lpstr>
      <vt:lpstr>Mining by partitioning the data</vt:lpstr>
      <vt:lpstr>Partition: Scan Database Only Twice</vt:lpstr>
      <vt:lpstr>Sampling </vt:lpstr>
      <vt:lpstr>Sampling for Frequent Patterns</vt:lpstr>
      <vt:lpstr>Dynamic itemset counting (DIC)</vt:lpstr>
      <vt:lpstr>DIC: Reduce Number of Scans</vt:lpstr>
      <vt:lpstr>DHP: Reduce the Number of Candidates</vt:lpstr>
      <vt:lpstr>Scalable Frequent Itemset Mining Methods</vt:lpstr>
      <vt:lpstr>Pattern-Growth Approach: Mining Frequent Patterns Without Candidate Generation</vt:lpstr>
      <vt:lpstr>Construct FP-tree from a Transaction Database</vt:lpstr>
      <vt:lpstr>PowerPoint Presentation</vt:lpstr>
      <vt:lpstr>Partition Patterns and Databases</vt:lpstr>
      <vt:lpstr>Find Patterns Having P From P-conditional Database</vt:lpstr>
      <vt:lpstr>From Conditional Pattern-bases to Conditional FP-trees </vt:lpstr>
      <vt:lpstr>Recursion: Mining Each Conditional FP-tree</vt:lpstr>
      <vt:lpstr>A Special Case: Single Prefix Path in FP-tree</vt:lpstr>
      <vt:lpstr>Benefits of the FP-tree Structure</vt:lpstr>
      <vt:lpstr>The Frequent Pattern Growth Mining Method</vt:lpstr>
      <vt:lpstr>Scaling FP-growth by Database Projection</vt:lpstr>
      <vt:lpstr>Partition-Based Projection</vt:lpstr>
      <vt:lpstr>Performance of FPGrowth in Large Datasets</vt:lpstr>
      <vt:lpstr>Advantages of the Pattern Growth Approach</vt:lpstr>
      <vt:lpstr>Further Improvements of Mining Methods</vt:lpstr>
      <vt:lpstr>Extension of Pattern Growth Mining Methodology </vt:lpstr>
      <vt:lpstr>Scalable Frequent Itemset Mining Methods</vt:lpstr>
      <vt:lpstr>ECLAT: Mining by Exploring Vertical Data Format</vt:lpstr>
      <vt:lpstr>PowerPoint Presentation</vt:lpstr>
      <vt:lpstr>Scalable Frequent Itemset Mining Methods</vt:lpstr>
      <vt:lpstr>Max. and Closed Freq. Itemset</vt:lpstr>
      <vt:lpstr>Mining Frequent Closed Patterns: CLOSET</vt:lpstr>
      <vt:lpstr>CLOSET+: Mining Closed Itemsets by Pattern-Growth</vt:lpstr>
      <vt:lpstr>MaxMiner: Mining Max-Patterns</vt:lpstr>
      <vt:lpstr>CHARM: Mining by Exploring Vertical Data Format</vt:lpstr>
      <vt:lpstr>PowerPoint Presentation</vt:lpstr>
      <vt:lpstr>PowerPoint Presentation</vt:lpstr>
      <vt:lpstr>Visualization of Association Rules  (SGI/MineSet 3.0)</vt:lpstr>
      <vt:lpstr>Chapter 5: Mining Frequent Patterns, Association and Correlations: Basic Concepts and Methods</vt:lpstr>
      <vt:lpstr>Which Patterns Are Interesting? Pattern Evaluation Methods</vt:lpstr>
      <vt:lpstr>Strong rules are not necessarily interesting</vt:lpstr>
      <vt:lpstr>Strong rules are not necessarily interesting</vt:lpstr>
      <vt:lpstr>LIFT</vt:lpstr>
      <vt:lpstr>Interestingness Measure: Correlations (Lift)</vt:lpstr>
      <vt:lpstr>Chi-Square (2 ) Method</vt:lpstr>
      <vt:lpstr>Example</vt:lpstr>
      <vt:lpstr>PowerPoint Presentation</vt:lpstr>
      <vt:lpstr>See videos </vt:lpstr>
      <vt:lpstr>PowerPoint Presentation</vt:lpstr>
      <vt:lpstr>Recent Pattern Evaluation Measures</vt:lpstr>
      <vt:lpstr>Are lift and 2  Good Measures of Correlation?</vt:lpstr>
      <vt:lpstr>Null-Invariant Measures</vt:lpstr>
      <vt:lpstr>Comparison of Interestingness Measures</vt:lpstr>
      <vt:lpstr>Analysis of DBLP Coauthor Relationships</vt:lpstr>
      <vt:lpstr>Which Null-Invariant Measure Is Better? </vt:lpstr>
      <vt:lpstr>Assignment #1</vt:lpstr>
    </vt:vector>
  </TitlesOfParts>
  <Company>S.F.U.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Jiawei Han</dc:creator>
  <cp:lastModifiedBy>GM</cp:lastModifiedBy>
  <cp:revision>661</cp:revision>
  <cp:lastPrinted>2017-03-07T13:01:55Z</cp:lastPrinted>
  <dcterms:created xsi:type="dcterms:W3CDTF">1998-06-19T04:38:52Z</dcterms:created>
  <dcterms:modified xsi:type="dcterms:W3CDTF">2017-03-17T02:48:48Z</dcterms:modified>
</cp:coreProperties>
</file>